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B"/>
    <a:srgbClr val="00B4A9"/>
    <a:srgbClr val="51BFA6"/>
    <a:srgbClr val="BDBEC0"/>
    <a:srgbClr val="F0F1F2"/>
    <a:srgbClr val="4E0508"/>
    <a:srgbClr val="D9D9D9"/>
    <a:srgbClr val="1D4F81"/>
    <a:srgbClr val="17365D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62" autoAdjust="0"/>
    <p:restoredTop sz="94660"/>
  </p:normalViewPr>
  <p:slideViewPr>
    <p:cSldViewPr snapToGrid="0">
      <p:cViewPr>
        <p:scale>
          <a:sx n="80" d="100"/>
          <a:sy n="80" d="100"/>
        </p:scale>
        <p:origin x="283" y="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8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2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098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847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817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842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3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673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46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3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8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2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4071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207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517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90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4" indent="0">
              <a:buNone/>
              <a:defRPr sz="1000"/>
            </a:lvl4pPr>
            <a:lvl5pPr marL="1828846" indent="0">
              <a:buNone/>
              <a:defRPr sz="1000"/>
            </a:lvl5pPr>
            <a:lvl6pPr marL="2286057" indent="0">
              <a:buNone/>
              <a:defRPr sz="1000"/>
            </a:lvl6pPr>
            <a:lvl7pPr marL="2743268" indent="0">
              <a:buNone/>
              <a:defRPr sz="1000"/>
            </a:lvl7pPr>
            <a:lvl8pPr marL="3200480" indent="0">
              <a:buNone/>
              <a:defRPr sz="1000"/>
            </a:lvl8pPr>
            <a:lvl9pPr marL="3657692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616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90" y="987427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8" indent="0">
              <a:buNone/>
              <a:defRPr sz="2000"/>
            </a:lvl7pPr>
            <a:lvl8pPr marL="3200480" indent="0">
              <a:buNone/>
              <a:defRPr sz="2000"/>
            </a:lvl8pPr>
            <a:lvl9pPr marL="3657692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4" indent="0">
              <a:buNone/>
              <a:defRPr sz="1000"/>
            </a:lvl4pPr>
            <a:lvl5pPr marL="1828846" indent="0">
              <a:buNone/>
              <a:defRPr sz="1000"/>
            </a:lvl5pPr>
            <a:lvl6pPr marL="2286057" indent="0">
              <a:buNone/>
              <a:defRPr sz="1000"/>
            </a:lvl6pPr>
            <a:lvl7pPr marL="2743268" indent="0">
              <a:buNone/>
              <a:defRPr sz="1000"/>
            </a:lvl7pPr>
            <a:lvl8pPr marL="3200480" indent="0">
              <a:buNone/>
              <a:defRPr sz="1000"/>
            </a:lvl8pPr>
            <a:lvl9pPr marL="3657692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279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4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AD3B5-26B9-41FF-8241-C3D004293953}" type="datetimeFigureOut">
              <a:rPr lang="es-AR" smtClean="0"/>
              <a:pPr/>
              <a:t>22/1/2025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4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3D4B2-4CC7-43E3-B979-BA54CB259B17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287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3064931" y="2675921"/>
            <a:ext cx="79998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/>
              <a:t>Evolución de las Ventas en los Centros Comerciales del Gran Córdoba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71" t="3517"/>
          <a:stretch/>
        </p:blipFill>
        <p:spPr>
          <a:xfrm>
            <a:off x="1804901" y="2228887"/>
            <a:ext cx="2333797" cy="1819804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198532" y="5243051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/>
              <a:t>Diciembre 2024</a:t>
            </a:r>
            <a:endParaRPr lang="es-AR" sz="2400" b="1" dirty="0"/>
          </a:p>
        </p:txBody>
      </p:sp>
      <p:sp>
        <p:nvSpPr>
          <p:cNvPr id="2" name="Rectángulo 1"/>
          <p:cNvSpPr/>
          <p:nvPr/>
        </p:nvSpPr>
        <p:spPr>
          <a:xfrm>
            <a:off x="237066" y="132595"/>
            <a:ext cx="11717867" cy="5940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2" name="0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1" y="454489"/>
            <a:ext cx="2263890" cy="655220"/>
          </a:xfrm>
          <a:prstGeom prst="rect">
            <a:avLst/>
          </a:prstGeom>
        </p:spPr>
      </p:pic>
      <p:pic>
        <p:nvPicPr>
          <p:cNvPr id="13" name="image1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428" b="1"/>
          <a:stretch/>
        </p:blipFill>
        <p:spPr bwMode="auto">
          <a:xfrm>
            <a:off x="237067" y="6193730"/>
            <a:ext cx="11717866" cy="384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37065" y="6177795"/>
            <a:ext cx="11717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000" dirty="0">
                <a:solidFill>
                  <a:schemeClr val="bg1"/>
                </a:solidFill>
              </a:rPr>
              <a:t>DIRECCIÓN DE ESTADÍSTICAS SOCIOECONÓMICAS</a:t>
            </a:r>
          </a:p>
        </p:txBody>
      </p:sp>
    </p:spTree>
    <p:extLst>
      <p:ext uri="{BB962C8B-B14F-4D97-AF65-F5344CB8AC3E}">
        <p14:creationId xmlns:p14="http://schemas.microsoft.com/office/powerpoint/2010/main" val="94555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63773"/>
            <a:ext cx="5148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Rectángulo 11"/>
          <p:cNvSpPr/>
          <p:nvPr/>
        </p:nvSpPr>
        <p:spPr>
          <a:xfrm>
            <a:off x="10235821" y="163773"/>
            <a:ext cx="194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CuadroTexto 2"/>
          <p:cNvSpPr txBox="1"/>
          <p:nvPr/>
        </p:nvSpPr>
        <p:spPr>
          <a:xfrm>
            <a:off x="5186592" y="67817"/>
            <a:ext cx="56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BDBEC0"/>
                </a:solidFill>
              </a:rPr>
              <a:t>VENTA EN LOS CENTROS COMERCIALES - </a:t>
            </a:r>
            <a:r>
              <a:rPr lang="es-AR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Diciembre 2024</a:t>
            </a:r>
            <a:endParaRPr lang="es-AR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BDBEC0"/>
              </a:solidFill>
              <a:latin typeface="+mj-l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22830" y="498901"/>
            <a:ext cx="11898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200" dirty="0"/>
              <a:t>La Encuesta de Centros Comerciales tiene por finalidad conocer la evolución de las ventas en los principales Centros Comerciales del Gran Córdoba, en forma mensual y por tipo de rubro (indumentaria, alimentos, etc.). A partir del mes de Enero 2019, se amplió el panel de empresas de las Encuestas a Centros Comerciales, por ello la serie de ventas fue modificada.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122830" y="1575509"/>
            <a:ext cx="5925170" cy="4874272"/>
          </a:xfrm>
          <a:prstGeom prst="rect">
            <a:avLst/>
          </a:prstGeom>
          <a:noFill/>
          <a:ln>
            <a:solidFill>
              <a:srgbClr val="51BF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Rectángulo 20"/>
          <p:cNvSpPr/>
          <p:nvPr/>
        </p:nvSpPr>
        <p:spPr>
          <a:xfrm>
            <a:off x="6096000" y="1575509"/>
            <a:ext cx="5925170" cy="4874272"/>
          </a:xfrm>
          <a:prstGeom prst="rect">
            <a:avLst/>
          </a:prstGeom>
          <a:noFill/>
          <a:ln>
            <a:solidFill>
              <a:srgbClr val="005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CuadroTexto 24"/>
          <p:cNvSpPr txBox="1"/>
          <p:nvPr/>
        </p:nvSpPr>
        <p:spPr>
          <a:xfrm>
            <a:off x="122830" y="1091440"/>
            <a:ext cx="5925170" cy="369332"/>
          </a:xfrm>
          <a:prstGeom prst="rect">
            <a:avLst/>
          </a:prstGeom>
          <a:noFill/>
          <a:ln>
            <a:solidFill>
              <a:srgbClr val="51BFA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51BFA6"/>
                </a:solidFill>
              </a:rPr>
              <a:t>A PRECIOS CORRIENTES</a:t>
            </a:r>
          </a:p>
        </p:txBody>
      </p:sp>
      <p:grpSp>
        <p:nvGrpSpPr>
          <p:cNvPr id="27" name="Grupo 26"/>
          <p:cNvGrpSpPr/>
          <p:nvPr/>
        </p:nvGrpSpPr>
        <p:grpSpPr>
          <a:xfrm>
            <a:off x="734418" y="2229986"/>
            <a:ext cx="4435832" cy="899392"/>
            <a:chOff x="1436331" y="3394378"/>
            <a:chExt cx="4435832" cy="899392"/>
          </a:xfrm>
        </p:grpSpPr>
        <p:sp>
          <p:nvSpPr>
            <p:cNvPr id="16" name="Elipse 15"/>
            <p:cNvSpPr/>
            <p:nvPr/>
          </p:nvSpPr>
          <p:spPr>
            <a:xfrm>
              <a:off x="1436331" y="3394378"/>
              <a:ext cx="4331088" cy="899392"/>
            </a:xfrm>
            <a:custGeom>
              <a:avLst/>
              <a:gdLst>
                <a:gd name="connsiteX0" fmla="*/ 0 w 3521122"/>
                <a:gd name="connsiteY0" fmla="*/ 1513722 h 3027444"/>
                <a:gd name="connsiteX1" fmla="*/ 1760561 w 3521122"/>
                <a:gd name="connsiteY1" fmla="*/ 0 h 3027444"/>
                <a:gd name="connsiteX2" fmla="*/ 3521122 w 3521122"/>
                <a:gd name="connsiteY2" fmla="*/ 1513722 h 3027444"/>
                <a:gd name="connsiteX3" fmla="*/ 1760561 w 3521122"/>
                <a:gd name="connsiteY3" fmla="*/ 3027444 h 3027444"/>
                <a:gd name="connsiteX4" fmla="*/ 0 w 3521122"/>
                <a:gd name="connsiteY4" fmla="*/ 1513722 h 3027444"/>
                <a:gd name="connsiteX0" fmla="*/ 232 w 3521354"/>
                <a:gd name="connsiteY0" fmla="*/ 727370 h 2241092"/>
                <a:gd name="connsiteX1" fmla="*/ 1856327 w 3521354"/>
                <a:gd name="connsiteY1" fmla="*/ 5218 h 2241092"/>
                <a:gd name="connsiteX2" fmla="*/ 3521354 w 3521354"/>
                <a:gd name="connsiteY2" fmla="*/ 727370 h 2241092"/>
                <a:gd name="connsiteX3" fmla="*/ 1760793 w 3521354"/>
                <a:gd name="connsiteY3" fmla="*/ 2241092 h 2241092"/>
                <a:gd name="connsiteX4" fmla="*/ 232 w 3521354"/>
                <a:gd name="connsiteY4" fmla="*/ 727370 h 2241092"/>
                <a:gd name="connsiteX0" fmla="*/ 232 w 3521354"/>
                <a:gd name="connsiteY0" fmla="*/ 934862 h 2448584"/>
                <a:gd name="connsiteX1" fmla="*/ 1856327 w 3521354"/>
                <a:gd name="connsiteY1" fmla="*/ 212710 h 2448584"/>
                <a:gd name="connsiteX2" fmla="*/ 3521354 w 3521354"/>
                <a:gd name="connsiteY2" fmla="*/ 934862 h 2448584"/>
                <a:gd name="connsiteX3" fmla="*/ 1760793 w 3521354"/>
                <a:gd name="connsiteY3" fmla="*/ 2448584 h 2448584"/>
                <a:gd name="connsiteX4" fmla="*/ 232 w 3521354"/>
                <a:gd name="connsiteY4" fmla="*/ 934862 h 2448584"/>
                <a:gd name="connsiteX0" fmla="*/ 287 w 3521409"/>
                <a:gd name="connsiteY0" fmla="*/ 934862 h 1889025"/>
                <a:gd name="connsiteX1" fmla="*/ 1856382 w 3521409"/>
                <a:gd name="connsiteY1" fmla="*/ 212710 h 1889025"/>
                <a:gd name="connsiteX2" fmla="*/ 3521409 w 3521409"/>
                <a:gd name="connsiteY2" fmla="*/ 934862 h 1889025"/>
                <a:gd name="connsiteX3" fmla="*/ 1965564 w 3521409"/>
                <a:gd name="connsiteY3" fmla="*/ 1889025 h 1889025"/>
                <a:gd name="connsiteX4" fmla="*/ 287 w 3521409"/>
                <a:gd name="connsiteY4" fmla="*/ 934862 h 1889025"/>
                <a:gd name="connsiteX0" fmla="*/ 182 w 3098223"/>
                <a:gd name="connsiteY0" fmla="*/ 723117 h 1684541"/>
                <a:gd name="connsiteX1" fmla="*/ 1856277 w 3098223"/>
                <a:gd name="connsiteY1" fmla="*/ 965 h 1684541"/>
                <a:gd name="connsiteX2" fmla="*/ 3098223 w 3098223"/>
                <a:gd name="connsiteY2" fmla="*/ 873243 h 1684541"/>
                <a:gd name="connsiteX3" fmla="*/ 1965459 w 3098223"/>
                <a:gd name="connsiteY3" fmla="*/ 1677280 h 1684541"/>
                <a:gd name="connsiteX4" fmla="*/ 182 w 3098223"/>
                <a:gd name="connsiteY4" fmla="*/ 723117 h 1684541"/>
                <a:gd name="connsiteX0" fmla="*/ 173 w 3166453"/>
                <a:gd name="connsiteY0" fmla="*/ 750070 h 1682720"/>
                <a:gd name="connsiteX1" fmla="*/ 1924507 w 3166453"/>
                <a:gd name="connsiteY1" fmla="*/ 622 h 1682720"/>
                <a:gd name="connsiteX2" fmla="*/ 3166453 w 3166453"/>
                <a:gd name="connsiteY2" fmla="*/ 872900 h 1682720"/>
                <a:gd name="connsiteX3" fmla="*/ 2033689 w 3166453"/>
                <a:gd name="connsiteY3" fmla="*/ 1676937 h 1682720"/>
                <a:gd name="connsiteX4" fmla="*/ 173 w 3166453"/>
                <a:gd name="connsiteY4" fmla="*/ 750070 h 1682720"/>
                <a:gd name="connsiteX0" fmla="*/ 176 w 3275639"/>
                <a:gd name="connsiteY0" fmla="*/ 969967 h 1903205"/>
                <a:gd name="connsiteX1" fmla="*/ 1924510 w 3275639"/>
                <a:gd name="connsiteY1" fmla="*/ 220519 h 1903205"/>
                <a:gd name="connsiteX2" fmla="*/ 3275639 w 3275639"/>
                <a:gd name="connsiteY2" fmla="*/ 478648 h 1903205"/>
                <a:gd name="connsiteX3" fmla="*/ 2033692 w 3275639"/>
                <a:gd name="connsiteY3" fmla="*/ 1896834 h 1903205"/>
                <a:gd name="connsiteX4" fmla="*/ 176 w 3275639"/>
                <a:gd name="connsiteY4" fmla="*/ 969967 h 1903205"/>
                <a:gd name="connsiteX0" fmla="*/ 176 w 3275639"/>
                <a:gd name="connsiteY0" fmla="*/ 969967 h 1605889"/>
                <a:gd name="connsiteX1" fmla="*/ 1924510 w 3275639"/>
                <a:gd name="connsiteY1" fmla="*/ 220519 h 1605889"/>
                <a:gd name="connsiteX2" fmla="*/ 3275639 w 3275639"/>
                <a:gd name="connsiteY2" fmla="*/ 478648 h 1605889"/>
                <a:gd name="connsiteX3" fmla="*/ 2033692 w 3275639"/>
                <a:gd name="connsiteY3" fmla="*/ 1596583 h 1605889"/>
                <a:gd name="connsiteX4" fmla="*/ 176 w 3275639"/>
                <a:gd name="connsiteY4" fmla="*/ 969967 h 1605889"/>
                <a:gd name="connsiteX0" fmla="*/ 4270 w 3279733"/>
                <a:gd name="connsiteY0" fmla="*/ 969967 h 1552146"/>
                <a:gd name="connsiteX1" fmla="*/ 1928604 w 3279733"/>
                <a:gd name="connsiteY1" fmla="*/ 220519 h 1552146"/>
                <a:gd name="connsiteX2" fmla="*/ 3279733 w 3279733"/>
                <a:gd name="connsiteY2" fmla="*/ 478648 h 1552146"/>
                <a:gd name="connsiteX3" fmla="*/ 1464580 w 3279733"/>
                <a:gd name="connsiteY3" fmla="*/ 1541992 h 1552146"/>
                <a:gd name="connsiteX4" fmla="*/ 4270 w 3279733"/>
                <a:gd name="connsiteY4" fmla="*/ 969967 h 1552146"/>
                <a:gd name="connsiteX0" fmla="*/ 4270 w 3279733"/>
                <a:gd name="connsiteY0" fmla="*/ 969967 h 1737747"/>
                <a:gd name="connsiteX1" fmla="*/ 1928604 w 3279733"/>
                <a:gd name="connsiteY1" fmla="*/ 220519 h 1737747"/>
                <a:gd name="connsiteX2" fmla="*/ 3279733 w 3279733"/>
                <a:gd name="connsiteY2" fmla="*/ 478648 h 1737747"/>
                <a:gd name="connsiteX3" fmla="*/ 1464580 w 3279733"/>
                <a:gd name="connsiteY3" fmla="*/ 1541992 h 1737747"/>
                <a:gd name="connsiteX4" fmla="*/ 4270 w 3279733"/>
                <a:gd name="connsiteY4" fmla="*/ 969967 h 1737747"/>
                <a:gd name="connsiteX0" fmla="*/ 2576 w 3278039"/>
                <a:gd name="connsiteY0" fmla="*/ 885297 h 1648057"/>
                <a:gd name="connsiteX1" fmla="*/ 1817728 w 3278039"/>
                <a:gd name="connsiteY1" fmla="*/ 381509 h 1648057"/>
                <a:gd name="connsiteX2" fmla="*/ 3278039 w 3278039"/>
                <a:gd name="connsiteY2" fmla="*/ 393978 h 1648057"/>
                <a:gd name="connsiteX3" fmla="*/ 1462886 w 3278039"/>
                <a:gd name="connsiteY3" fmla="*/ 1457322 h 1648057"/>
                <a:gd name="connsiteX4" fmla="*/ 2576 w 3278039"/>
                <a:gd name="connsiteY4" fmla="*/ 885297 h 1648057"/>
                <a:gd name="connsiteX0" fmla="*/ 2576 w 3278039"/>
                <a:gd name="connsiteY0" fmla="*/ 795591 h 1558351"/>
                <a:gd name="connsiteX1" fmla="*/ 1817728 w 3278039"/>
                <a:gd name="connsiteY1" fmla="*/ 291803 h 1558351"/>
                <a:gd name="connsiteX2" fmla="*/ 3278039 w 3278039"/>
                <a:gd name="connsiteY2" fmla="*/ 304272 h 1558351"/>
                <a:gd name="connsiteX3" fmla="*/ 1462886 w 3278039"/>
                <a:gd name="connsiteY3" fmla="*/ 1367616 h 1558351"/>
                <a:gd name="connsiteX4" fmla="*/ 2576 w 3278039"/>
                <a:gd name="connsiteY4" fmla="*/ 795591 h 1558351"/>
                <a:gd name="connsiteX0" fmla="*/ 2254 w 2391892"/>
                <a:gd name="connsiteY0" fmla="*/ 506145 h 1223676"/>
                <a:gd name="connsiteX1" fmla="*/ 1817406 w 2391892"/>
                <a:gd name="connsiteY1" fmla="*/ 2357 h 1223676"/>
                <a:gd name="connsiteX2" fmla="*/ 2391892 w 2391892"/>
                <a:gd name="connsiteY2" fmla="*/ 714913 h 1223676"/>
                <a:gd name="connsiteX3" fmla="*/ 1462564 w 2391892"/>
                <a:gd name="connsiteY3" fmla="*/ 1078170 h 1223676"/>
                <a:gd name="connsiteX4" fmla="*/ 2254 w 2391892"/>
                <a:gd name="connsiteY4" fmla="*/ 506145 h 1223676"/>
                <a:gd name="connsiteX0" fmla="*/ 2154 w 2076002"/>
                <a:gd name="connsiteY0" fmla="*/ 667354 h 1240848"/>
                <a:gd name="connsiteX1" fmla="*/ 1817306 w 2076002"/>
                <a:gd name="connsiteY1" fmla="*/ 163566 h 1240848"/>
                <a:gd name="connsiteX2" fmla="*/ 2063179 w 2076002"/>
                <a:gd name="connsiteY2" fmla="*/ 490359 h 1240848"/>
                <a:gd name="connsiteX3" fmla="*/ 1462464 w 2076002"/>
                <a:gd name="connsiteY3" fmla="*/ 1239379 h 1240848"/>
                <a:gd name="connsiteX4" fmla="*/ 2154 w 2076002"/>
                <a:gd name="connsiteY4" fmla="*/ 667354 h 1240848"/>
                <a:gd name="connsiteX0" fmla="*/ 19 w 2061044"/>
                <a:gd name="connsiteY0" fmla="*/ 700685 h 1274219"/>
                <a:gd name="connsiteX1" fmla="*/ 1429409 w 2061044"/>
                <a:gd name="connsiteY1" fmla="*/ 125459 h 1274219"/>
                <a:gd name="connsiteX2" fmla="*/ 2061044 w 2061044"/>
                <a:gd name="connsiteY2" fmla="*/ 523690 h 1274219"/>
                <a:gd name="connsiteX3" fmla="*/ 1460329 w 2061044"/>
                <a:gd name="connsiteY3" fmla="*/ 1272710 h 1274219"/>
                <a:gd name="connsiteX4" fmla="*/ 19 w 2061044"/>
                <a:gd name="connsiteY4" fmla="*/ 700685 h 1274219"/>
                <a:gd name="connsiteX0" fmla="*/ 20 w 1975320"/>
                <a:gd name="connsiteY0" fmla="*/ 928451 h 1297400"/>
                <a:gd name="connsiteX1" fmla="*/ 1343685 w 1975320"/>
                <a:gd name="connsiteY1" fmla="*/ 138912 h 1297400"/>
                <a:gd name="connsiteX2" fmla="*/ 1975320 w 1975320"/>
                <a:gd name="connsiteY2" fmla="*/ 537143 h 1297400"/>
                <a:gd name="connsiteX3" fmla="*/ 1374605 w 1975320"/>
                <a:gd name="connsiteY3" fmla="*/ 1286163 h 1297400"/>
                <a:gd name="connsiteX4" fmla="*/ 20 w 1975320"/>
                <a:gd name="connsiteY4" fmla="*/ 928451 h 1297400"/>
                <a:gd name="connsiteX0" fmla="*/ 795 w 1976095"/>
                <a:gd name="connsiteY0" fmla="*/ 928451 h 1314918"/>
                <a:gd name="connsiteX1" fmla="*/ 1344460 w 1976095"/>
                <a:gd name="connsiteY1" fmla="*/ 138912 h 1314918"/>
                <a:gd name="connsiteX2" fmla="*/ 1976095 w 1976095"/>
                <a:gd name="connsiteY2" fmla="*/ 537143 h 1314918"/>
                <a:gd name="connsiteX3" fmla="*/ 1375380 w 1976095"/>
                <a:gd name="connsiteY3" fmla="*/ 1286163 h 1314918"/>
                <a:gd name="connsiteX4" fmla="*/ 795 w 1976095"/>
                <a:gd name="connsiteY4" fmla="*/ 928451 h 1314918"/>
                <a:gd name="connsiteX0" fmla="*/ 59 w 1975359"/>
                <a:gd name="connsiteY0" fmla="*/ 928451 h 1428506"/>
                <a:gd name="connsiteX1" fmla="*/ 1343724 w 1975359"/>
                <a:gd name="connsiteY1" fmla="*/ 138912 h 1428506"/>
                <a:gd name="connsiteX2" fmla="*/ 1975359 w 1975359"/>
                <a:gd name="connsiteY2" fmla="*/ 537143 h 1428506"/>
                <a:gd name="connsiteX3" fmla="*/ 1374644 w 1975359"/>
                <a:gd name="connsiteY3" fmla="*/ 1286163 h 1428506"/>
                <a:gd name="connsiteX4" fmla="*/ 59 w 1975359"/>
                <a:gd name="connsiteY4" fmla="*/ 928451 h 1428506"/>
                <a:gd name="connsiteX0" fmla="*/ 1 w 1975301"/>
                <a:gd name="connsiteY0" fmla="*/ 928451 h 1017381"/>
                <a:gd name="connsiteX1" fmla="*/ 1343666 w 1975301"/>
                <a:gd name="connsiteY1" fmla="*/ 138912 h 1017381"/>
                <a:gd name="connsiteX2" fmla="*/ 1975301 w 1975301"/>
                <a:gd name="connsiteY2" fmla="*/ 537143 h 1017381"/>
                <a:gd name="connsiteX3" fmla="*/ 1346011 w 1975301"/>
                <a:gd name="connsiteY3" fmla="*/ 914688 h 1017381"/>
                <a:gd name="connsiteX4" fmla="*/ 1 w 1975301"/>
                <a:gd name="connsiteY4" fmla="*/ 928451 h 1017381"/>
                <a:gd name="connsiteX0" fmla="*/ 27741 w 2003041"/>
                <a:gd name="connsiteY0" fmla="*/ 921240 h 1010170"/>
                <a:gd name="connsiteX1" fmla="*/ 585593 w 2003041"/>
                <a:gd name="connsiteY1" fmla="*/ 145989 h 1010170"/>
                <a:gd name="connsiteX2" fmla="*/ 2003041 w 2003041"/>
                <a:gd name="connsiteY2" fmla="*/ 529932 h 1010170"/>
                <a:gd name="connsiteX3" fmla="*/ 1373751 w 2003041"/>
                <a:gd name="connsiteY3" fmla="*/ 907477 h 1010170"/>
                <a:gd name="connsiteX4" fmla="*/ 27741 w 2003041"/>
                <a:gd name="connsiteY4" fmla="*/ 921240 h 1010170"/>
                <a:gd name="connsiteX0" fmla="*/ 99876 w 2075176"/>
                <a:gd name="connsiteY0" fmla="*/ 828664 h 917594"/>
                <a:gd name="connsiteX1" fmla="*/ 657728 w 2075176"/>
                <a:gd name="connsiteY1" fmla="*/ 53413 h 917594"/>
                <a:gd name="connsiteX2" fmla="*/ 2075176 w 2075176"/>
                <a:gd name="connsiteY2" fmla="*/ 437356 h 917594"/>
                <a:gd name="connsiteX3" fmla="*/ 1445886 w 2075176"/>
                <a:gd name="connsiteY3" fmla="*/ 814901 h 917594"/>
                <a:gd name="connsiteX4" fmla="*/ 99876 w 2075176"/>
                <a:gd name="connsiteY4" fmla="*/ 828664 h 917594"/>
                <a:gd name="connsiteX0" fmla="*/ 64492 w 2039792"/>
                <a:gd name="connsiteY0" fmla="*/ 860495 h 949425"/>
                <a:gd name="connsiteX1" fmla="*/ 622344 w 2039792"/>
                <a:gd name="connsiteY1" fmla="*/ 85244 h 949425"/>
                <a:gd name="connsiteX2" fmla="*/ 2039792 w 2039792"/>
                <a:gd name="connsiteY2" fmla="*/ 469187 h 949425"/>
                <a:gd name="connsiteX3" fmla="*/ 1410502 w 2039792"/>
                <a:gd name="connsiteY3" fmla="*/ 846732 h 949425"/>
                <a:gd name="connsiteX4" fmla="*/ 64492 w 2039792"/>
                <a:gd name="connsiteY4" fmla="*/ 860495 h 949425"/>
                <a:gd name="connsiteX0" fmla="*/ 27742 w 2003042"/>
                <a:gd name="connsiteY0" fmla="*/ 921239 h 1010169"/>
                <a:gd name="connsiteX1" fmla="*/ 585594 w 2003042"/>
                <a:gd name="connsiteY1" fmla="*/ 145988 h 1010169"/>
                <a:gd name="connsiteX2" fmla="*/ 2003042 w 2003042"/>
                <a:gd name="connsiteY2" fmla="*/ 529931 h 1010169"/>
                <a:gd name="connsiteX3" fmla="*/ 1373752 w 2003042"/>
                <a:gd name="connsiteY3" fmla="*/ 907476 h 1010169"/>
                <a:gd name="connsiteX4" fmla="*/ 27742 w 2003042"/>
                <a:gd name="connsiteY4" fmla="*/ 921239 h 1010169"/>
                <a:gd name="connsiteX0" fmla="*/ 27742 w 2003042"/>
                <a:gd name="connsiteY0" fmla="*/ 811585 h 900515"/>
                <a:gd name="connsiteX1" fmla="*/ 585594 w 2003042"/>
                <a:gd name="connsiteY1" fmla="*/ 36334 h 900515"/>
                <a:gd name="connsiteX2" fmla="*/ 2003042 w 2003042"/>
                <a:gd name="connsiteY2" fmla="*/ 420277 h 900515"/>
                <a:gd name="connsiteX3" fmla="*/ 1373752 w 2003042"/>
                <a:gd name="connsiteY3" fmla="*/ 797822 h 900515"/>
                <a:gd name="connsiteX4" fmla="*/ 27742 w 2003042"/>
                <a:gd name="connsiteY4" fmla="*/ 811585 h 900515"/>
                <a:gd name="connsiteX0" fmla="*/ 74350 w 4407088"/>
                <a:gd name="connsiteY0" fmla="*/ 952297 h 1035995"/>
                <a:gd name="connsiteX1" fmla="*/ 632202 w 4407088"/>
                <a:gd name="connsiteY1" fmla="*/ 177046 h 1035995"/>
                <a:gd name="connsiteX2" fmla="*/ 4407088 w 4407088"/>
                <a:gd name="connsiteY2" fmla="*/ 275239 h 1035995"/>
                <a:gd name="connsiteX3" fmla="*/ 1420360 w 4407088"/>
                <a:gd name="connsiteY3" fmla="*/ 938534 h 1035995"/>
                <a:gd name="connsiteX4" fmla="*/ 74350 w 4407088"/>
                <a:gd name="connsiteY4" fmla="*/ 952297 h 1035995"/>
                <a:gd name="connsiteX0" fmla="*/ 79637 w 4412375"/>
                <a:gd name="connsiteY0" fmla="*/ 952297 h 1204597"/>
                <a:gd name="connsiteX1" fmla="*/ 637489 w 4412375"/>
                <a:gd name="connsiteY1" fmla="*/ 177046 h 1204597"/>
                <a:gd name="connsiteX2" fmla="*/ 4412375 w 4412375"/>
                <a:gd name="connsiteY2" fmla="*/ 275239 h 1204597"/>
                <a:gd name="connsiteX3" fmla="*/ 1497085 w 4412375"/>
                <a:gd name="connsiteY3" fmla="*/ 1167134 h 1204597"/>
                <a:gd name="connsiteX4" fmla="*/ 79637 w 4412375"/>
                <a:gd name="connsiteY4" fmla="*/ 952297 h 1204597"/>
                <a:gd name="connsiteX0" fmla="*/ 76190 w 4308915"/>
                <a:gd name="connsiteY0" fmla="*/ 807540 h 1040034"/>
                <a:gd name="connsiteX1" fmla="*/ 634042 w 4308915"/>
                <a:gd name="connsiteY1" fmla="*/ 32289 h 1040034"/>
                <a:gd name="connsiteX2" fmla="*/ 4308915 w 4308915"/>
                <a:gd name="connsiteY2" fmla="*/ 430519 h 1040034"/>
                <a:gd name="connsiteX3" fmla="*/ 1493638 w 4308915"/>
                <a:gd name="connsiteY3" fmla="*/ 1022377 h 1040034"/>
                <a:gd name="connsiteX4" fmla="*/ 76190 w 4308915"/>
                <a:gd name="connsiteY4" fmla="*/ 807540 h 1040034"/>
                <a:gd name="connsiteX0" fmla="*/ 98363 w 4331088"/>
                <a:gd name="connsiteY0" fmla="*/ 807540 h 899392"/>
                <a:gd name="connsiteX1" fmla="*/ 656215 w 4331088"/>
                <a:gd name="connsiteY1" fmla="*/ 32289 h 899392"/>
                <a:gd name="connsiteX2" fmla="*/ 4331088 w 4331088"/>
                <a:gd name="connsiteY2" fmla="*/ 430519 h 899392"/>
                <a:gd name="connsiteX3" fmla="*/ 1815849 w 4331088"/>
                <a:gd name="connsiteY3" fmla="*/ 779489 h 899392"/>
                <a:gd name="connsiteX4" fmla="*/ 98363 w 4331088"/>
                <a:gd name="connsiteY4" fmla="*/ 807540 h 899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1088" h="899392">
                  <a:moveTo>
                    <a:pt x="98363" y="807540"/>
                  </a:moveTo>
                  <a:cubicBezTo>
                    <a:pt x="-94909" y="683007"/>
                    <a:pt x="-49239" y="95126"/>
                    <a:pt x="656215" y="32289"/>
                  </a:cubicBezTo>
                  <a:cubicBezTo>
                    <a:pt x="1361669" y="-30548"/>
                    <a:pt x="4116776" y="-48299"/>
                    <a:pt x="4331088" y="430519"/>
                  </a:cubicBezTo>
                  <a:cubicBezTo>
                    <a:pt x="4331088" y="1266525"/>
                    <a:pt x="2521303" y="716652"/>
                    <a:pt x="1815849" y="779489"/>
                  </a:cubicBezTo>
                  <a:cubicBezTo>
                    <a:pt x="1110395" y="842326"/>
                    <a:pt x="291635" y="932073"/>
                    <a:pt x="98363" y="807540"/>
                  </a:cubicBezTo>
                  <a:close/>
                </a:path>
              </a:pathLst>
            </a:custGeom>
            <a:solidFill>
              <a:srgbClr val="51BF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6" name="CuadroTexto 25"/>
            <p:cNvSpPr txBox="1"/>
            <p:nvPr/>
          </p:nvSpPr>
          <p:spPr>
            <a:xfrm>
              <a:off x="1799025" y="3577932"/>
              <a:ext cx="40731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800" b="1" dirty="0" smtClean="0">
                  <a:solidFill>
                    <a:schemeClr val="bg1"/>
                  </a:solidFill>
                </a:rPr>
                <a:t>52.771,30 </a:t>
              </a:r>
              <a:r>
                <a:rPr lang="es-AR" sz="2000" b="1" dirty="0">
                  <a:solidFill>
                    <a:schemeClr val="bg1"/>
                  </a:solidFill>
                </a:rPr>
                <a:t>Millones de pesos</a:t>
              </a:r>
              <a:r>
                <a:rPr lang="es-AR" sz="1400" dirty="0"/>
                <a:t> </a:t>
              </a:r>
            </a:p>
          </p:txBody>
        </p:sp>
      </p:grpSp>
      <p:sp>
        <p:nvSpPr>
          <p:cNvPr id="33" name="Rectángulo redondeado 32"/>
          <p:cNvSpPr/>
          <p:nvPr/>
        </p:nvSpPr>
        <p:spPr>
          <a:xfrm>
            <a:off x="1238368" y="3840184"/>
            <a:ext cx="4744975" cy="2206951"/>
          </a:xfrm>
          <a:prstGeom prst="roundRect">
            <a:avLst/>
          </a:prstGeom>
          <a:solidFill>
            <a:srgbClr val="51BFA6">
              <a:alpha val="1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grpSp>
        <p:nvGrpSpPr>
          <p:cNvPr id="32" name="Grupo 31"/>
          <p:cNvGrpSpPr/>
          <p:nvPr/>
        </p:nvGrpSpPr>
        <p:grpSpPr>
          <a:xfrm>
            <a:off x="802047" y="3168245"/>
            <a:ext cx="1420006" cy="1548000"/>
            <a:chOff x="2185988" y="3701438"/>
            <a:chExt cx="1420006" cy="1548000"/>
          </a:xfrm>
        </p:grpSpPr>
        <p:sp>
          <p:nvSpPr>
            <p:cNvPr id="31" name="Elipse 30"/>
            <p:cNvSpPr/>
            <p:nvPr/>
          </p:nvSpPr>
          <p:spPr>
            <a:xfrm>
              <a:off x="2185988" y="3773438"/>
              <a:ext cx="1420006" cy="1404000"/>
            </a:xfrm>
            <a:prstGeom prst="ellipse">
              <a:avLst/>
            </a:prstGeom>
            <a:solidFill>
              <a:srgbClr val="51BFA6"/>
            </a:solidFill>
            <a:ln w="57150">
              <a:solidFill>
                <a:srgbClr val="51BF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pic>
          <p:nvPicPr>
            <p:cNvPr id="29" name="Imagen 2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13" t="38731" r="72159" b="10985"/>
            <a:stretch/>
          </p:blipFill>
          <p:spPr>
            <a:xfrm>
              <a:off x="2206671" y="3701438"/>
              <a:ext cx="1399322" cy="1548000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34" name="CuadroTexto 33"/>
          <p:cNvSpPr txBox="1"/>
          <p:nvPr/>
        </p:nvSpPr>
        <p:spPr>
          <a:xfrm>
            <a:off x="2492991" y="3931517"/>
            <a:ext cx="1389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/>
              <a:t>57,18%</a:t>
            </a:r>
            <a:endParaRPr lang="es-AR" sz="2800" b="1" dirty="0"/>
          </a:p>
        </p:txBody>
      </p:sp>
      <p:sp>
        <p:nvSpPr>
          <p:cNvPr id="36" name="CuadroTexto 35"/>
          <p:cNvSpPr txBox="1"/>
          <p:nvPr/>
        </p:nvSpPr>
        <p:spPr>
          <a:xfrm>
            <a:off x="2574147" y="4310394"/>
            <a:ext cx="13297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50" dirty="0"/>
              <a:t>Variación Mensual</a:t>
            </a:r>
          </a:p>
        </p:txBody>
      </p:sp>
      <p:sp>
        <p:nvSpPr>
          <p:cNvPr id="42" name="CuadroTexto 41"/>
          <p:cNvSpPr txBox="1"/>
          <p:nvPr/>
        </p:nvSpPr>
        <p:spPr>
          <a:xfrm>
            <a:off x="2411837" y="4715522"/>
            <a:ext cx="1551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/>
              <a:t>128,55%</a:t>
            </a:r>
            <a:endParaRPr lang="es-AR" sz="2800" b="1" dirty="0"/>
          </a:p>
        </p:txBody>
      </p:sp>
      <p:sp>
        <p:nvSpPr>
          <p:cNvPr id="43" name="CuadroTexto 42"/>
          <p:cNvSpPr txBox="1"/>
          <p:nvPr/>
        </p:nvSpPr>
        <p:spPr>
          <a:xfrm>
            <a:off x="2479255" y="5111785"/>
            <a:ext cx="13297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dirty="0" smtClean="0"/>
              <a:t>Diciembre 2023</a:t>
            </a:r>
            <a:endParaRPr lang="es-AR" sz="1050" dirty="0"/>
          </a:p>
        </p:txBody>
      </p:sp>
      <p:sp>
        <p:nvSpPr>
          <p:cNvPr id="47" name="CuadroTexto 46"/>
          <p:cNvSpPr txBox="1"/>
          <p:nvPr/>
        </p:nvSpPr>
        <p:spPr>
          <a:xfrm>
            <a:off x="6096000" y="1091439"/>
            <a:ext cx="5925170" cy="369332"/>
          </a:xfrm>
          <a:prstGeom prst="rect">
            <a:avLst/>
          </a:prstGeom>
          <a:noFill/>
          <a:ln>
            <a:solidFill>
              <a:srgbClr val="00569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00569B"/>
                </a:solidFill>
              </a:rPr>
              <a:t>A PRECIOS CONSTANTES</a:t>
            </a:r>
          </a:p>
        </p:txBody>
      </p:sp>
      <p:grpSp>
        <p:nvGrpSpPr>
          <p:cNvPr id="48" name="Grupo 47"/>
          <p:cNvGrpSpPr/>
          <p:nvPr/>
        </p:nvGrpSpPr>
        <p:grpSpPr>
          <a:xfrm>
            <a:off x="6840669" y="2225454"/>
            <a:ext cx="4435832" cy="899392"/>
            <a:chOff x="1436331" y="3394378"/>
            <a:chExt cx="4435832" cy="899392"/>
          </a:xfrm>
        </p:grpSpPr>
        <p:sp>
          <p:nvSpPr>
            <p:cNvPr id="49" name="Elipse 15"/>
            <p:cNvSpPr/>
            <p:nvPr/>
          </p:nvSpPr>
          <p:spPr>
            <a:xfrm>
              <a:off x="1436331" y="3394378"/>
              <a:ext cx="4331088" cy="899392"/>
            </a:xfrm>
            <a:custGeom>
              <a:avLst/>
              <a:gdLst>
                <a:gd name="connsiteX0" fmla="*/ 0 w 3521122"/>
                <a:gd name="connsiteY0" fmla="*/ 1513722 h 3027444"/>
                <a:gd name="connsiteX1" fmla="*/ 1760561 w 3521122"/>
                <a:gd name="connsiteY1" fmla="*/ 0 h 3027444"/>
                <a:gd name="connsiteX2" fmla="*/ 3521122 w 3521122"/>
                <a:gd name="connsiteY2" fmla="*/ 1513722 h 3027444"/>
                <a:gd name="connsiteX3" fmla="*/ 1760561 w 3521122"/>
                <a:gd name="connsiteY3" fmla="*/ 3027444 h 3027444"/>
                <a:gd name="connsiteX4" fmla="*/ 0 w 3521122"/>
                <a:gd name="connsiteY4" fmla="*/ 1513722 h 3027444"/>
                <a:gd name="connsiteX0" fmla="*/ 232 w 3521354"/>
                <a:gd name="connsiteY0" fmla="*/ 727370 h 2241092"/>
                <a:gd name="connsiteX1" fmla="*/ 1856327 w 3521354"/>
                <a:gd name="connsiteY1" fmla="*/ 5218 h 2241092"/>
                <a:gd name="connsiteX2" fmla="*/ 3521354 w 3521354"/>
                <a:gd name="connsiteY2" fmla="*/ 727370 h 2241092"/>
                <a:gd name="connsiteX3" fmla="*/ 1760793 w 3521354"/>
                <a:gd name="connsiteY3" fmla="*/ 2241092 h 2241092"/>
                <a:gd name="connsiteX4" fmla="*/ 232 w 3521354"/>
                <a:gd name="connsiteY4" fmla="*/ 727370 h 2241092"/>
                <a:gd name="connsiteX0" fmla="*/ 232 w 3521354"/>
                <a:gd name="connsiteY0" fmla="*/ 934862 h 2448584"/>
                <a:gd name="connsiteX1" fmla="*/ 1856327 w 3521354"/>
                <a:gd name="connsiteY1" fmla="*/ 212710 h 2448584"/>
                <a:gd name="connsiteX2" fmla="*/ 3521354 w 3521354"/>
                <a:gd name="connsiteY2" fmla="*/ 934862 h 2448584"/>
                <a:gd name="connsiteX3" fmla="*/ 1760793 w 3521354"/>
                <a:gd name="connsiteY3" fmla="*/ 2448584 h 2448584"/>
                <a:gd name="connsiteX4" fmla="*/ 232 w 3521354"/>
                <a:gd name="connsiteY4" fmla="*/ 934862 h 2448584"/>
                <a:gd name="connsiteX0" fmla="*/ 287 w 3521409"/>
                <a:gd name="connsiteY0" fmla="*/ 934862 h 1889025"/>
                <a:gd name="connsiteX1" fmla="*/ 1856382 w 3521409"/>
                <a:gd name="connsiteY1" fmla="*/ 212710 h 1889025"/>
                <a:gd name="connsiteX2" fmla="*/ 3521409 w 3521409"/>
                <a:gd name="connsiteY2" fmla="*/ 934862 h 1889025"/>
                <a:gd name="connsiteX3" fmla="*/ 1965564 w 3521409"/>
                <a:gd name="connsiteY3" fmla="*/ 1889025 h 1889025"/>
                <a:gd name="connsiteX4" fmla="*/ 287 w 3521409"/>
                <a:gd name="connsiteY4" fmla="*/ 934862 h 1889025"/>
                <a:gd name="connsiteX0" fmla="*/ 182 w 3098223"/>
                <a:gd name="connsiteY0" fmla="*/ 723117 h 1684541"/>
                <a:gd name="connsiteX1" fmla="*/ 1856277 w 3098223"/>
                <a:gd name="connsiteY1" fmla="*/ 965 h 1684541"/>
                <a:gd name="connsiteX2" fmla="*/ 3098223 w 3098223"/>
                <a:gd name="connsiteY2" fmla="*/ 873243 h 1684541"/>
                <a:gd name="connsiteX3" fmla="*/ 1965459 w 3098223"/>
                <a:gd name="connsiteY3" fmla="*/ 1677280 h 1684541"/>
                <a:gd name="connsiteX4" fmla="*/ 182 w 3098223"/>
                <a:gd name="connsiteY4" fmla="*/ 723117 h 1684541"/>
                <a:gd name="connsiteX0" fmla="*/ 173 w 3166453"/>
                <a:gd name="connsiteY0" fmla="*/ 750070 h 1682720"/>
                <a:gd name="connsiteX1" fmla="*/ 1924507 w 3166453"/>
                <a:gd name="connsiteY1" fmla="*/ 622 h 1682720"/>
                <a:gd name="connsiteX2" fmla="*/ 3166453 w 3166453"/>
                <a:gd name="connsiteY2" fmla="*/ 872900 h 1682720"/>
                <a:gd name="connsiteX3" fmla="*/ 2033689 w 3166453"/>
                <a:gd name="connsiteY3" fmla="*/ 1676937 h 1682720"/>
                <a:gd name="connsiteX4" fmla="*/ 173 w 3166453"/>
                <a:gd name="connsiteY4" fmla="*/ 750070 h 1682720"/>
                <a:gd name="connsiteX0" fmla="*/ 176 w 3275639"/>
                <a:gd name="connsiteY0" fmla="*/ 969967 h 1903205"/>
                <a:gd name="connsiteX1" fmla="*/ 1924510 w 3275639"/>
                <a:gd name="connsiteY1" fmla="*/ 220519 h 1903205"/>
                <a:gd name="connsiteX2" fmla="*/ 3275639 w 3275639"/>
                <a:gd name="connsiteY2" fmla="*/ 478648 h 1903205"/>
                <a:gd name="connsiteX3" fmla="*/ 2033692 w 3275639"/>
                <a:gd name="connsiteY3" fmla="*/ 1896834 h 1903205"/>
                <a:gd name="connsiteX4" fmla="*/ 176 w 3275639"/>
                <a:gd name="connsiteY4" fmla="*/ 969967 h 1903205"/>
                <a:gd name="connsiteX0" fmla="*/ 176 w 3275639"/>
                <a:gd name="connsiteY0" fmla="*/ 969967 h 1605889"/>
                <a:gd name="connsiteX1" fmla="*/ 1924510 w 3275639"/>
                <a:gd name="connsiteY1" fmla="*/ 220519 h 1605889"/>
                <a:gd name="connsiteX2" fmla="*/ 3275639 w 3275639"/>
                <a:gd name="connsiteY2" fmla="*/ 478648 h 1605889"/>
                <a:gd name="connsiteX3" fmla="*/ 2033692 w 3275639"/>
                <a:gd name="connsiteY3" fmla="*/ 1596583 h 1605889"/>
                <a:gd name="connsiteX4" fmla="*/ 176 w 3275639"/>
                <a:gd name="connsiteY4" fmla="*/ 969967 h 1605889"/>
                <a:gd name="connsiteX0" fmla="*/ 4270 w 3279733"/>
                <a:gd name="connsiteY0" fmla="*/ 969967 h 1552146"/>
                <a:gd name="connsiteX1" fmla="*/ 1928604 w 3279733"/>
                <a:gd name="connsiteY1" fmla="*/ 220519 h 1552146"/>
                <a:gd name="connsiteX2" fmla="*/ 3279733 w 3279733"/>
                <a:gd name="connsiteY2" fmla="*/ 478648 h 1552146"/>
                <a:gd name="connsiteX3" fmla="*/ 1464580 w 3279733"/>
                <a:gd name="connsiteY3" fmla="*/ 1541992 h 1552146"/>
                <a:gd name="connsiteX4" fmla="*/ 4270 w 3279733"/>
                <a:gd name="connsiteY4" fmla="*/ 969967 h 1552146"/>
                <a:gd name="connsiteX0" fmla="*/ 4270 w 3279733"/>
                <a:gd name="connsiteY0" fmla="*/ 969967 h 1737747"/>
                <a:gd name="connsiteX1" fmla="*/ 1928604 w 3279733"/>
                <a:gd name="connsiteY1" fmla="*/ 220519 h 1737747"/>
                <a:gd name="connsiteX2" fmla="*/ 3279733 w 3279733"/>
                <a:gd name="connsiteY2" fmla="*/ 478648 h 1737747"/>
                <a:gd name="connsiteX3" fmla="*/ 1464580 w 3279733"/>
                <a:gd name="connsiteY3" fmla="*/ 1541992 h 1737747"/>
                <a:gd name="connsiteX4" fmla="*/ 4270 w 3279733"/>
                <a:gd name="connsiteY4" fmla="*/ 969967 h 1737747"/>
                <a:gd name="connsiteX0" fmla="*/ 2576 w 3278039"/>
                <a:gd name="connsiteY0" fmla="*/ 885297 h 1648057"/>
                <a:gd name="connsiteX1" fmla="*/ 1817728 w 3278039"/>
                <a:gd name="connsiteY1" fmla="*/ 381509 h 1648057"/>
                <a:gd name="connsiteX2" fmla="*/ 3278039 w 3278039"/>
                <a:gd name="connsiteY2" fmla="*/ 393978 h 1648057"/>
                <a:gd name="connsiteX3" fmla="*/ 1462886 w 3278039"/>
                <a:gd name="connsiteY3" fmla="*/ 1457322 h 1648057"/>
                <a:gd name="connsiteX4" fmla="*/ 2576 w 3278039"/>
                <a:gd name="connsiteY4" fmla="*/ 885297 h 1648057"/>
                <a:gd name="connsiteX0" fmla="*/ 2576 w 3278039"/>
                <a:gd name="connsiteY0" fmla="*/ 795591 h 1558351"/>
                <a:gd name="connsiteX1" fmla="*/ 1817728 w 3278039"/>
                <a:gd name="connsiteY1" fmla="*/ 291803 h 1558351"/>
                <a:gd name="connsiteX2" fmla="*/ 3278039 w 3278039"/>
                <a:gd name="connsiteY2" fmla="*/ 304272 h 1558351"/>
                <a:gd name="connsiteX3" fmla="*/ 1462886 w 3278039"/>
                <a:gd name="connsiteY3" fmla="*/ 1367616 h 1558351"/>
                <a:gd name="connsiteX4" fmla="*/ 2576 w 3278039"/>
                <a:gd name="connsiteY4" fmla="*/ 795591 h 1558351"/>
                <a:gd name="connsiteX0" fmla="*/ 2254 w 2391892"/>
                <a:gd name="connsiteY0" fmla="*/ 506145 h 1223676"/>
                <a:gd name="connsiteX1" fmla="*/ 1817406 w 2391892"/>
                <a:gd name="connsiteY1" fmla="*/ 2357 h 1223676"/>
                <a:gd name="connsiteX2" fmla="*/ 2391892 w 2391892"/>
                <a:gd name="connsiteY2" fmla="*/ 714913 h 1223676"/>
                <a:gd name="connsiteX3" fmla="*/ 1462564 w 2391892"/>
                <a:gd name="connsiteY3" fmla="*/ 1078170 h 1223676"/>
                <a:gd name="connsiteX4" fmla="*/ 2254 w 2391892"/>
                <a:gd name="connsiteY4" fmla="*/ 506145 h 1223676"/>
                <a:gd name="connsiteX0" fmla="*/ 2154 w 2076002"/>
                <a:gd name="connsiteY0" fmla="*/ 667354 h 1240848"/>
                <a:gd name="connsiteX1" fmla="*/ 1817306 w 2076002"/>
                <a:gd name="connsiteY1" fmla="*/ 163566 h 1240848"/>
                <a:gd name="connsiteX2" fmla="*/ 2063179 w 2076002"/>
                <a:gd name="connsiteY2" fmla="*/ 490359 h 1240848"/>
                <a:gd name="connsiteX3" fmla="*/ 1462464 w 2076002"/>
                <a:gd name="connsiteY3" fmla="*/ 1239379 h 1240848"/>
                <a:gd name="connsiteX4" fmla="*/ 2154 w 2076002"/>
                <a:gd name="connsiteY4" fmla="*/ 667354 h 1240848"/>
                <a:gd name="connsiteX0" fmla="*/ 19 w 2061044"/>
                <a:gd name="connsiteY0" fmla="*/ 700685 h 1274219"/>
                <a:gd name="connsiteX1" fmla="*/ 1429409 w 2061044"/>
                <a:gd name="connsiteY1" fmla="*/ 125459 h 1274219"/>
                <a:gd name="connsiteX2" fmla="*/ 2061044 w 2061044"/>
                <a:gd name="connsiteY2" fmla="*/ 523690 h 1274219"/>
                <a:gd name="connsiteX3" fmla="*/ 1460329 w 2061044"/>
                <a:gd name="connsiteY3" fmla="*/ 1272710 h 1274219"/>
                <a:gd name="connsiteX4" fmla="*/ 19 w 2061044"/>
                <a:gd name="connsiteY4" fmla="*/ 700685 h 1274219"/>
                <a:gd name="connsiteX0" fmla="*/ 20 w 1975320"/>
                <a:gd name="connsiteY0" fmla="*/ 928451 h 1297400"/>
                <a:gd name="connsiteX1" fmla="*/ 1343685 w 1975320"/>
                <a:gd name="connsiteY1" fmla="*/ 138912 h 1297400"/>
                <a:gd name="connsiteX2" fmla="*/ 1975320 w 1975320"/>
                <a:gd name="connsiteY2" fmla="*/ 537143 h 1297400"/>
                <a:gd name="connsiteX3" fmla="*/ 1374605 w 1975320"/>
                <a:gd name="connsiteY3" fmla="*/ 1286163 h 1297400"/>
                <a:gd name="connsiteX4" fmla="*/ 20 w 1975320"/>
                <a:gd name="connsiteY4" fmla="*/ 928451 h 1297400"/>
                <a:gd name="connsiteX0" fmla="*/ 795 w 1976095"/>
                <a:gd name="connsiteY0" fmla="*/ 928451 h 1314918"/>
                <a:gd name="connsiteX1" fmla="*/ 1344460 w 1976095"/>
                <a:gd name="connsiteY1" fmla="*/ 138912 h 1314918"/>
                <a:gd name="connsiteX2" fmla="*/ 1976095 w 1976095"/>
                <a:gd name="connsiteY2" fmla="*/ 537143 h 1314918"/>
                <a:gd name="connsiteX3" fmla="*/ 1375380 w 1976095"/>
                <a:gd name="connsiteY3" fmla="*/ 1286163 h 1314918"/>
                <a:gd name="connsiteX4" fmla="*/ 795 w 1976095"/>
                <a:gd name="connsiteY4" fmla="*/ 928451 h 1314918"/>
                <a:gd name="connsiteX0" fmla="*/ 59 w 1975359"/>
                <a:gd name="connsiteY0" fmla="*/ 928451 h 1428506"/>
                <a:gd name="connsiteX1" fmla="*/ 1343724 w 1975359"/>
                <a:gd name="connsiteY1" fmla="*/ 138912 h 1428506"/>
                <a:gd name="connsiteX2" fmla="*/ 1975359 w 1975359"/>
                <a:gd name="connsiteY2" fmla="*/ 537143 h 1428506"/>
                <a:gd name="connsiteX3" fmla="*/ 1374644 w 1975359"/>
                <a:gd name="connsiteY3" fmla="*/ 1286163 h 1428506"/>
                <a:gd name="connsiteX4" fmla="*/ 59 w 1975359"/>
                <a:gd name="connsiteY4" fmla="*/ 928451 h 1428506"/>
                <a:gd name="connsiteX0" fmla="*/ 1 w 1975301"/>
                <a:gd name="connsiteY0" fmla="*/ 928451 h 1017381"/>
                <a:gd name="connsiteX1" fmla="*/ 1343666 w 1975301"/>
                <a:gd name="connsiteY1" fmla="*/ 138912 h 1017381"/>
                <a:gd name="connsiteX2" fmla="*/ 1975301 w 1975301"/>
                <a:gd name="connsiteY2" fmla="*/ 537143 h 1017381"/>
                <a:gd name="connsiteX3" fmla="*/ 1346011 w 1975301"/>
                <a:gd name="connsiteY3" fmla="*/ 914688 h 1017381"/>
                <a:gd name="connsiteX4" fmla="*/ 1 w 1975301"/>
                <a:gd name="connsiteY4" fmla="*/ 928451 h 1017381"/>
                <a:gd name="connsiteX0" fmla="*/ 27741 w 2003041"/>
                <a:gd name="connsiteY0" fmla="*/ 921240 h 1010170"/>
                <a:gd name="connsiteX1" fmla="*/ 585593 w 2003041"/>
                <a:gd name="connsiteY1" fmla="*/ 145989 h 1010170"/>
                <a:gd name="connsiteX2" fmla="*/ 2003041 w 2003041"/>
                <a:gd name="connsiteY2" fmla="*/ 529932 h 1010170"/>
                <a:gd name="connsiteX3" fmla="*/ 1373751 w 2003041"/>
                <a:gd name="connsiteY3" fmla="*/ 907477 h 1010170"/>
                <a:gd name="connsiteX4" fmla="*/ 27741 w 2003041"/>
                <a:gd name="connsiteY4" fmla="*/ 921240 h 1010170"/>
                <a:gd name="connsiteX0" fmla="*/ 99876 w 2075176"/>
                <a:gd name="connsiteY0" fmla="*/ 828664 h 917594"/>
                <a:gd name="connsiteX1" fmla="*/ 657728 w 2075176"/>
                <a:gd name="connsiteY1" fmla="*/ 53413 h 917594"/>
                <a:gd name="connsiteX2" fmla="*/ 2075176 w 2075176"/>
                <a:gd name="connsiteY2" fmla="*/ 437356 h 917594"/>
                <a:gd name="connsiteX3" fmla="*/ 1445886 w 2075176"/>
                <a:gd name="connsiteY3" fmla="*/ 814901 h 917594"/>
                <a:gd name="connsiteX4" fmla="*/ 99876 w 2075176"/>
                <a:gd name="connsiteY4" fmla="*/ 828664 h 917594"/>
                <a:gd name="connsiteX0" fmla="*/ 64492 w 2039792"/>
                <a:gd name="connsiteY0" fmla="*/ 860495 h 949425"/>
                <a:gd name="connsiteX1" fmla="*/ 622344 w 2039792"/>
                <a:gd name="connsiteY1" fmla="*/ 85244 h 949425"/>
                <a:gd name="connsiteX2" fmla="*/ 2039792 w 2039792"/>
                <a:gd name="connsiteY2" fmla="*/ 469187 h 949425"/>
                <a:gd name="connsiteX3" fmla="*/ 1410502 w 2039792"/>
                <a:gd name="connsiteY3" fmla="*/ 846732 h 949425"/>
                <a:gd name="connsiteX4" fmla="*/ 64492 w 2039792"/>
                <a:gd name="connsiteY4" fmla="*/ 860495 h 949425"/>
                <a:gd name="connsiteX0" fmla="*/ 27742 w 2003042"/>
                <a:gd name="connsiteY0" fmla="*/ 921239 h 1010169"/>
                <a:gd name="connsiteX1" fmla="*/ 585594 w 2003042"/>
                <a:gd name="connsiteY1" fmla="*/ 145988 h 1010169"/>
                <a:gd name="connsiteX2" fmla="*/ 2003042 w 2003042"/>
                <a:gd name="connsiteY2" fmla="*/ 529931 h 1010169"/>
                <a:gd name="connsiteX3" fmla="*/ 1373752 w 2003042"/>
                <a:gd name="connsiteY3" fmla="*/ 907476 h 1010169"/>
                <a:gd name="connsiteX4" fmla="*/ 27742 w 2003042"/>
                <a:gd name="connsiteY4" fmla="*/ 921239 h 1010169"/>
                <a:gd name="connsiteX0" fmla="*/ 27742 w 2003042"/>
                <a:gd name="connsiteY0" fmla="*/ 811585 h 900515"/>
                <a:gd name="connsiteX1" fmla="*/ 585594 w 2003042"/>
                <a:gd name="connsiteY1" fmla="*/ 36334 h 900515"/>
                <a:gd name="connsiteX2" fmla="*/ 2003042 w 2003042"/>
                <a:gd name="connsiteY2" fmla="*/ 420277 h 900515"/>
                <a:gd name="connsiteX3" fmla="*/ 1373752 w 2003042"/>
                <a:gd name="connsiteY3" fmla="*/ 797822 h 900515"/>
                <a:gd name="connsiteX4" fmla="*/ 27742 w 2003042"/>
                <a:gd name="connsiteY4" fmla="*/ 811585 h 900515"/>
                <a:gd name="connsiteX0" fmla="*/ 74350 w 4407088"/>
                <a:gd name="connsiteY0" fmla="*/ 952297 h 1035995"/>
                <a:gd name="connsiteX1" fmla="*/ 632202 w 4407088"/>
                <a:gd name="connsiteY1" fmla="*/ 177046 h 1035995"/>
                <a:gd name="connsiteX2" fmla="*/ 4407088 w 4407088"/>
                <a:gd name="connsiteY2" fmla="*/ 275239 h 1035995"/>
                <a:gd name="connsiteX3" fmla="*/ 1420360 w 4407088"/>
                <a:gd name="connsiteY3" fmla="*/ 938534 h 1035995"/>
                <a:gd name="connsiteX4" fmla="*/ 74350 w 4407088"/>
                <a:gd name="connsiteY4" fmla="*/ 952297 h 1035995"/>
                <a:gd name="connsiteX0" fmla="*/ 79637 w 4412375"/>
                <a:gd name="connsiteY0" fmla="*/ 952297 h 1204597"/>
                <a:gd name="connsiteX1" fmla="*/ 637489 w 4412375"/>
                <a:gd name="connsiteY1" fmla="*/ 177046 h 1204597"/>
                <a:gd name="connsiteX2" fmla="*/ 4412375 w 4412375"/>
                <a:gd name="connsiteY2" fmla="*/ 275239 h 1204597"/>
                <a:gd name="connsiteX3" fmla="*/ 1497085 w 4412375"/>
                <a:gd name="connsiteY3" fmla="*/ 1167134 h 1204597"/>
                <a:gd name="connsiteX4" fmla="*/ 79637 w 4412375"/>
                <a:gd name="connsiteY4" fmla="*/ 952297 h 1204597"/>
                <a:gd name="connsiteX0" fmla="*/ 76190 w 4308915"/>
                <a:gd name="connsiteY0" fmla="*/ 807540 h 1040034"/>
                <a:gd name="connsiteX1" fmla="*/ 634042 w 4308915"/>
                <a:gd name="connsiteY1" fmla="*/ 32289 h 1040034"/>
                <a:gd name="connsiteX2" fmla="*/ 4308915 w 4308915"/>
                <a:gd name="connsiteY2" fmla="*/ 430519 h 1040034"/>
                <a:gd name="connsiteX3" fmla="*/ 1493638 w 4308915"/>
                <a:gd name="connsiteY3" fmla="*/ 1022377 h 1040034"/>
                <a:gd name="connsiteX4" fmla="*/ 76190 w 4308915"/>
                <a:gd name="connsiteY4" fmla="*/ 807540 h 1040034"/>
                <a:gd name="connsiteX0" fmla="*/ 98363 w 4331088"/>
                <a:gd name="connsiteY0" fmla="*/ 807540 h 899392"/>
                <a:gd name="connsiteX1" fmla="*/ 656215 w 4331088"/>
                <a:gd name="connsiteY1" fmla="*/ 32289 h 899392"/>
                <a:gd name="connsiteX2" fmla="*/ 4331088 w 4331088"/>
                <a:gd name="connsiteY2" fmla="*/ 430519 h 899392"/>
                <a:gd name="connsiteX3" fmla="*/ 1815849 w 4331088"/>
                <a:gd name="connsiteY3" fmla="*/ 779489 h 899392"/>
                <a:gd name="connsiteX4" fmla="*/ 98363 w 4331088"/>
                <a:gd name="connsiteY4" fmla="*/ 807540 h 899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1088" h="899392">
                  <a:moveTo>
                    <a:pt x="98363" y="807540"/>
                  </a:moveTo>
                  <a:cubicBezTo>
                    <a:pt x="-94909" y="683007"/>
                    <a:pt x="-49239" y="95126"/>
                    <a:pt x="656215" y="32289"/>
                  </a:cubicBezTo>
                  <a:cubicBezTo>
                    <a:pt x="1361669" y="-30548"/>
                    <a:pt x="4116776" y="-48299"/>
                    <a:pt x="4331088" y="430519"/>
                  </a:cubicBezTo>
                  <a:cubicBezTo>
                    <a:pt x="4331088" y="1266525"/>
                    <a:pt x="2521303" y="716652"/>
                    <a:pt x="1815849" y="779489"/>
                  </a:cubicBezTo>
                  <a:cubicBezTo>
                    <a:pt x="1110395" y="842326"/>
                    <a:pt x="291635" y="932073"/>
                    <a:pt x="98363" y="807540"/>
                  </a:cubicBezTo>
                  <a:close/>
                </a:path>
              </a:pathLst>
            </a:custGeom>
            <a:solidFill>
              <a:srgbClr val="0056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0" name="CuadroTexto 49"/>
            <p:cNvSpPr txBox="1"/>
            <p:nvPr/>
          </p:nvSpPr>
          <p:spPr>
            <a:xfrm>
              <a:off x="1436331" y="3584922"/>
              <a:ext cx="44358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2800" b="1" dirty="0" smtClean="0">
                  <a:solidFill>
                    <a:schemeClr val="bg1"/>
                  </a:solidFill>
                </a:rPr>
                <a:t>287,38 </a:t>
              </a:r>
              <a:r>
                <a:rPr lang="es-AR" sz="2000" b="1" dirty="0">
                  <a:solidFill>
                    <a:schemeClr val="bg1"/>
                  </a:solidFill>
                </a:rPr>
                <a:t>Millones de pesos constantes</a:t>
              </a:r>
              <a:r>
                <a:rPr lang="es-AR" sz="1400" dirty="0"/>
                <a:t> </a:t>
              </a:r>
            </a:p>
          </p:txBody>
        </p:sp>
      </p:grpSp>
      <p:sp>
        <p:nvSpPr>
          <p:cNvPr id="51" name="Rectángulo redondeado 50"/>
          <p:cNvSpPr/>
          <p:nvPr/>
        </p:nvSpPr>
        <p:spPr>
          <a:xfrm>
            <a:off x="7539562" y="3796903"/>
            <a:ext cx="3209509" cy="2226148"/>
          </a:xfrm>
          <a:prstGeom prst="roundRect">
            <a:avLst/>
          </a:prstGeom>
          <a:solidFill>
            <a:srgbClr val="00569B">
              <a:alpha val="1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53" name="Elipse 52"/>
          <p:cNvSpPr/>
          <p:nvPr/>
        </p:nvSpPr>
        <p:spPr>
          <a:xfrm>
            <a:off x="6802981" y="3240245"/>
            <a:ext cx="1420006" cy="1404000"/>
          </a:xfrm>
          <a:prstGeom prst="ellipse">
            <a:avLst/>
          </a:prstGeom>
          <a:solidFill>
            <a:srgbClr val="00569B"/>
          </a:solidFill>
          <a:ln w="57150">
            <a:solidFill>
              <a:srgbClr val="005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5" name="CuadroTexto 54"/>
          <p:cNvSpPr txBox="1"/>
          <p:nvPr/>
        </p:nvSpPr>
        <p:spPr>
          <a:xfrm>
            <a:off x="8515362" y="3886837"/>
            <a:ext cx="1389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/>
              <a:t>54,58%</a:t>
            </a:r>
            <a:endParaRPr lang="es-AR" sz="2800" b="1" dirty="0"/>
          </a:p>
        </p:txBody>
      </p:sp>
      <p:sp>
        <p:nvSpPr>
          <p:cNvPr id="56" name="CuadroTexto 55"/>
          <p:cNvSpPr txBox="1"/>
          <p:nvPr/>
        </p:nvSpPr>
        <p:spPr>
          <a:xfrm>
            <a:off x="8575081" y="4310394"/>
            <a:ext cx="13297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50" dirty="0"/>
              <a:t>Variación Mensual</a:t>
            </a:r>
          </a:p>
        </p:txBody>
      </p:sp>
      <p:sp>
        <p:nvSpPr>
          <p:cNvPr id="57" name="CuadroTexto 56"/>
          <p:cNvSpPr txBox="1"/>
          <p:nvPr/>
        </p:nvSpPr>
        <p:spPr>
          <a:xfrm>
            <a:off x="8500709" y="4693334"/>
            <a:ext cx="1389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b="1" dirty="0" smtClean="0"/>
              <a:t>23,04%</a:t>
            </a:r>
            <a:endParaRPr lang="es-AR" sz="2800" b="1" dirty="0"/>
          </a:p>
        </p:txBody>
      </p:sp>
      <p:sp>
        <p:nvSpPr>
          <p:cNvPr id="58" name="CuadroTexto 57"/>
          <p:cNvSpPr txBox="1"/>
          <p:nvPr/>
        </p:nvSpPr>
        <p:spPr>
          <a:xfrm>
            <a:off x="8531582" y="5084930"/>
            <a:ext cx="13297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dirty="0" smtClean="0"/>
              <a:t>Dic</a:t>
            </a:r>
            <a:r>
              <a:rPr lang="es-AR" sz="1050" dirty="0" smtClean="0"/>
              <a:t>iembre </a:t>
            </a:r>
            <a:r>
              <a:rPr lang="es-AR" sz="1050" dirty="0" smtClean="0"/>
              <a:t>2023</a:t>
            </a:r>
            <a:endParaRPr lang="es-AR" sz="1050" dirty="0"/>
          </a:p>
        </p:txBody>
      </p:sp>
      <p:pic>
        <p:nvPicPr>
          <p:cNvPr id="63" name="Imagen 6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7" t="36754" r="30414" b="7273"/>
          <a:stretch/>
        </p:blipFill>
        <p:spPr>
          <a:xfrm>
            <a:off x="6758107" y="3282232"/>
            <a:ext cx="1509753" cy="13200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4" name="CuadroTexto 63"/>
          <p:cNvSpPr txBox="1"/>
          <p:nvPr/>
        </p:nvSpPr>
        <p:spPr>
          <a:xfrm>
            <a:off x="4066248" y="4013605"/>
            <a:ext cx="17299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Esta variación fue provocada fundamentalmente por el rubro </a:t>
            </a:r>
            <a:r>
              <a:rPr lang="es-AR" sz="1200" dirty="0" smtClean="0"/>
              <a:t>“</a:t>
            </a:r>
            <a:r>
              <a:rPr lang="es-AR" sz="1200" i="1" dirty="0" smtClean="0"/>
              <a:t>Indumentaria", </a:t>
            </a:r>
            <a:r>
              <a:rPr lang="es-AR" sz="1200" dirty="0"/>
              <a:t>que es el de mayor incidencia entre los rubros analizados.</a:t>
            </a:r>
          </a:p>
        </p:txBody>
      </p:sp>
      <p:sp>
        <p:nvSpPr>
          <p:cNvPr id="65" name="Flecha derecha 64"/>
          <p:cNvSpPr/>
          <p:nvPr/>
        </p:nvSpPr>
        <p:spPr>
          <a:xfrm>
            <a:off x="3801347" y="4148447"/>
            <a:ext cx="264901" cy="161947"/>
          </a:xfrm>
          <a:prstGeom prst="rightArrow">
            <a:avLst/>
          </a:prstGeom>
          <a:solidFill>
            <a:srgbClr val="BDBE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6" name="CuadroTexto 65"/>
          <p:cNvSpPr txBox="1"/>
          <p:nvPr/>
        </p:nvSpPr>
        <p:spPr>
          <a:xfrm>
            <a:off x="98830" y="6449782"/>
            <a:ext cx="11898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Fuente: Elaboración propia en base a la Encuesta de Centros Comerciales del Gran Córdoba </a:t>
            </a:r>
          </a:p>
        </p:txBody>
      </p:sp>
      <p:sp>
        <p:nvSpPr>
          <p:cNvPr id="67" name="CuadroTexto 66"/>
          <p:cNvSpPr txBox="1"/>
          <p:nvPr/>
        </p:nvSpPr>
        <p:spPr>
          <a:xfrm>
            <a:off x="2210821" y="3526389"/>
            <a:ext cx="3710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b="1" dirty="0"/>
              <a:t>Base enero 2011=100. Variaciones porcentuales</a:t>
            </a:r>
          </a:p>
        </p:txBody>
      </p:sp>
      <p:sp>
        <p:nvSpPr>
          <p:cNvPr id="68" name="CuadroTexto 67"/>
          <p:cNvSpPr txBox="1"/>
          <p:nvPr/>
        </p:nvSpPr>
        <p:spPr>
          <a:xfrm>
            <a:off x="8212540" y="3553258"/>
            <a:ext cx="3710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b="1" dirty="0"/>
              <a:t>Base enero 2011=100. Variaciones porcentuales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733662" y="58844"/>
            <a:ext cx="9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/>
              <a:t>1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122830" y="1721226"/>
            <a:ext cx="5765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/>
              <a:t>Ventas principales Centros comerciales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6131080" y="1721792"/>
            <a:ext cx="5765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/>
              <a:t>Ventas principales Centros comerciales</a:t>
            </a:r>
          </a:p>
        </p:txBody>
      </p:sp>
    </p:spTree>
    <p:extLst>
      <p:ext uri="{BB962C8B-B14F-4D97-AF65-F5344CB8AC3E}">
        <p14:creationId xmlns:p14="http://schemas.microsoft.com/office/powerpoint/2010/main" val="340183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122830" y="1049573"/>
            <a:ext cx="11952000" cy="5322200"/>
          </a:xfrm>
          <a:prstGeom prst="rect">
            <a:avLst/>
          </a:prstGeom>
          <a:noFill/>
          <a:ln>
            <a:solidFill>
              <a:srgbClr val="51BF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CuadroTexto 24"/>
          <p:cNvSpPr txBox="1"/>
          <p:nvPr/>
        </p:nvSpPr>
        <p:spPr>
          <a:xfrm>
            <a:off x="122830" y="558695"/>
            <a:ext cx="11952000" cy="369332"/>
          </a:xfrm>
          <a:prstGeom prst="rect">
            <a:avLst/>
          </a:prstGeom>
          <a:noFill/>
          <a:ln>
            <a:solidFill>
              <a:srgbClr val="51BFA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51BFA6"/>
                </a:solidFill>
              </a:rPr>
              <a:t>A PRECIOS CORRIENTES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98830" y="6449782"/>
            <a:ext cx="11898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Fuente: Elaboración propia en base a la Encuesta de Centros Comerciales del Gran Córdoba </a:t>
            </a:r>
          </a:p>
        </p:txBody>
      </p:sp>
      <p:sp>
        <p:nvSpPr>
          <p:cNvPr id="67" name="CuadroTexto 66"/>
          <p:cNvSpPr txBox="1"/>
          <p:nvPr/>
        </p:nvSpPr>
        <p:spPr>
          <a:xfrm>
            <a:off x="282659" y="1487234"/>
            <a:ext cx="57653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/>
              <a:t>Evolución de las ventas, en millones de pesos corrientes y variaciones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7210269" y="1408170"/>
            <a:ext cx="4676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Mayores aumentos en </a:t>
            </a:r>
            <a:r>
              <a:rPr lang="es-AR" sz="1400" b="1" dirty="0"/>
              <a:t>las ventas corrientes respecto al mes anterior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8697631" y="4280667"/>
            <a:ext cx="2628645" cy="1378798"/>
            <a:chOff x="8889353" y="2555509"/>
            <a:chExt cx="2628645" cy="1378798"/>
          </a:xfrm>
        </p:grpSpPr>
        <p:sp>
          <p:nvSpPr>
            <p:cNvPr id="16" name="Elipse 15"/>
            <p:cNvSpPr/>
            <p:nvPr/>
          </p:nvSpPr>
          <p:spPr>
            <a:xfrm>
              <a:off x="8889353" y="2555509"/>
              <a:ext cx="2628645" cy="1378798"/>
            </a:xfrm>
            <a:custGeom>
              <a:avLst/>
              <a:gdLst>
                <a:gd name="connsiteX0" fmla="*/ 0 w 1830067"/>
                <a:gd name="connsiteY0" fmla="*/ 853339 h 1706677"/>
                <a:gd name="connsiteX1" fmla="*/ 915034 w 1830067"/>
                <a:gd name="connsiteY1" fmla="*/ 0 h 1706677"/>
                <a:gd name="connsiteX2" fmla="*/ 1830068 w 1830067"/>
                <a:gd name="connsiteY2" fmla="*/ 853339 h 1706677"/>
                <a:gd name="connsiteX3" fmla="*/ 915034 w 1830067"/>
                <a:gd name="connsiteY3" fmla="*/ 1706678 h 1706677"/>
                <a:gd name="connsiteX4" fmla="*/ 0 w 1830067"/>
                <a:gd name="connsiteY4" fmla="*/ 853339 h 1706677"/>
                <a:gd name="connsiteX0" fmla="*/ 2198 w 1832266"/>
                <a:gd name="connsiteY0" fmla="*/ 568526 h 1421865"/>
                <a:gd name="connsiteX1" fmla="*/ 1142084 w 1832266"/>
                <a:gd name="connsiteY1" fmla="*/ 0 h 1421865"/>
                <a:gd name="connsiteX2" fmla="*/ 1832266 w 1832266"/>
                <a:gd name="connsiteY2" fmla="*/ 568526 h 1421865"/>
                <a:gd name="connsiteX3" fmla="*/ 917232 w 1832266"/>
                <a:gd name="connsiteY3" fmla="*/ 1421865 h 1421865"/>
                <a:gd name="connsiteX4" fmla="*/ 2198 w 1832266"/>
                <a:gd name="connsiteY4" fmla="*/ 568526 h 1421865"/>
                <a:gd name="connsiteX0" fmla="*/ 1589 w 1906608"/>
                <a:gd name="connsiteY0" fmla="*/ 625203 h 1480961"/>
                <a:gd name="connsiteX1" fmla="*/ 1141475 w 1906608"/>
                <a:gd name="connsiteY1" fmla="*/ 56677 h 1480961"/>
                <a:gd name="connsiteX2" fmla="*/ 1906608 w 1906608"/>
                <a:gd name="connsiteY2" fmla="*/ 340390 h 1480961"/>
                <a:gd name="connsiteX3" fmla="*/ 916623 w 1906608"/>
                <a:gd name="connsiteY3" fmla="*/ 1478542 h 1480961"/>
                <a:gd name="connsiteX4" fmla="*/ 1589 w 1906608"/>
                <a:gd name="connsiteY4" fmla="*/ 625203 h 1480961"/>
                <a:gd name="connsiteX0" fmla="*/ 4426 w 1909445"/>
                <a:gd name="connsiteY0" fmla="*/ 625203 h 1436127"/>
                <a:gd name="connsiteX1" fmla="*/ 1144312 w 1909445"/>
                <a:gd name="connsiteY1" fmla="*/ 56677 h 1436127"/>
                <a:gd name="connsiteX2" fmla="*/ 1909445 w 1909445"/>
                <a:gd name="connsiteY2" fmla="*/ 340390 h 1436127"/>
                <a:gd name="connsiteX3" fmla="*/ 1594017 w 1909445"/>
                <a:gd name="connsiteY3" fmla="*/ 1433571 h 1436127"/>
                <a:gd name="connsiteX4" fmla="*/ 4426 w 1909445"/>
                <a:gd name="connsiteY4" fmla="*/ 625203 h 1436127"/>
                <a:gd name="connsiteX0" fmla="*/ 3782 w 2104612"/>
                <a:gd name="connsiteY0" fmla="*/ 930250 h 1468449"/>
                <a:gd name="connsiteX1" fmla="*/ 1338540 w 2104612"/>
                <a:gd name="connsiteY1" fmla="*/ 76911 h 1468449"/>
                <a:gd name="connsiteX2" fmla="*/ 2103673 w 2104612"/>
                <a:gd name="connsiteY2" fmla="*/ 360624 h 1468449"/>
                <a:gd name="connsiteX3" fmla="*/ 1788245 w 2104612"/>
                <a:gd name="connsiteY3" fmla="*/ 1453805 h 1468449"/>
                <a:gd name="connsiteX4" fmla="*/ 3782 w 2104612"/>
                <a:gd name="connsiteY4" fmla="*/ 930250 h 1468449"/>
                <a:gd name="connsiteX0" fmla="*/ 4098 w 2628645"/>
                <a:gd name="connsiteY0" fmla="*/ 854335 h 1378798"/>
                <a:gd name="connsiteX1" fmla="*/ 1338856 w 2628645"/>
                <a:gd name="connsiteY1" fmla="*/ 996 h 1378798"/>
                <a:gd name="connsiteX2" fmla="*/ 2628645 w 2628645"/>
                <a:gd name="connsiteY2" fmla="*/ 734414 h 1378798"/>
                <a:gd name="connsiteX3" fmla="*/ 1788561 w 2628645"/>
                <a:gd name="connsiteY3" fmla="*/ 1377890 h 1378798"/>
                <a:gd name="connsiteX4" fmla="*/ 4098 w 2628645"/>
                <a:gd name="connsiteY4" fmla="*/ 854335 h 1378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8645" h="1378798">
                  <a:moveTo>
                    <a:pt x="4098" y="854335"/>
                  </a:moveTo>
                  <a:cubicBezTo>
                    <a:pt x="-70853" y="624853"/>
                    <a:pt x="901431" y="20983"/>
                    <a:pt x="1338856" y="996"/>
                  </a:cubicBezTo>
                  <a:cubicBezTo>
                    <a:pt x="1776281" y="-18991"/>
                    <a:pt x="2628645" y="263128"/>
                    <a:pt x="2628645" y="734414"/>
                  </a:cubicBezTo>
                  <a:cubicBezTo>
                    <a:pt x="2628645" y="1205700"/>
                    <a:pt x="2225986" y="1357903"/>
                    <a:pt x="1788561" y="1377890"/>
                  </a:cubicBezTo>
                  <a:cubicBezTo>
                    <a:pt x="1351136" y="1397877"/>
                    <a:pt x="79049" y="1083817"/>
                    <a:pt x="4098" y="854335"/>
                  </a:cubicBezTo>
                  <a:close/>
                </a:path>
              </a:pathLst>
            </a:custGeom>
            <a:solidFill>
              <a:srgbClr val="51BF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9304181" y="2757475"/>
              <a:ext cx="21948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</a:rPr>
                <a:t>136,44%</a:t>
              </a:r>
              <a:endParaRPr lang="es-AR" sz="3200" b="1" dirty="0">
                <a:solidFill>
                  <a:schemeClr val="bg1"/>
                </a:solidFill>
              </a:endParaRPr>
            </a:p>
            <a:p>
              <a:pPr algn="ctr"/>
              <a:r>
                <a:rPr lang="es-AR" sz="2200" b="1" dirty="0" smtClean="0">
                  <a:solidFill>
                    <a:schemeClr val="bg1"/>
                  </a:solidFill>
                </a:rPr>
                <a:t>Librería</a:t>
              </a:r>
              <a:endParaRPr lang="es-AR" sz="2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8606592" y="2232568"/>
            <a:ext cx="2523803" cy="1378798"/>
            <a:chOff x="8763700" y="4656791"/>
            <a:chExt cx="2628645" cy="1378798"/>
          </a:xfrm>
        </p:grpSpPr>
        <p:sp>
          <p:nvSpPr>
            <p:cNvPr id="35" name="Elipse 15"/>
            <p:cNvSpPr/>
            <p:nvPr/>
          </p:nvSpPr>
          <p:spPr>
            <a:xfrm>
              <a:off x="8763700" y="4656791"/>
              <a:ext cx="2628645" cy="1378798"/>
            </a:xfrm>
            <a:custGeom>
              <a:avLst/>
              <a:gdLst>
                <a:gd name="connsiteX0" fmla="*/ 0 w 1830067"/>
                <a:gd name="connsiteY0" fmla="*/ 853339 h 1706677"/>
                <a:gd name="connsiteX1" fmla="*/ 915034 w 1830067"/>
                <a:gd name="connsiteY1" fmla="*/ 0 h 1706677"/>
                <a:gd name="connsiteX2" fmla="*/ 1830068 w 1830067"/>
                <a:gd name="connsiteY2" fmla="*/ 853339 h 1706677"/>
                <a:gd name="connsiteX3" fmla="*/ 915034 w 1830067"/>
                <a:gd name="connsiteY3" fmla="*/ 1706678 h 1706677"/>
                <a:gd name="connsiteX4" fmla="*/ 0 w 1830067"/>
                <a:gd name="connsiteY4" fmla="*/ 853339 h 1706677"/>
                <a:gd name="connsiteX0" fmla="*/ 2198 w 1832266"/>
                <a:gd name="connsiteY0" fmla="*/ 568526 h 1421865"/>
                <a:gd name="connsiteX1" fmla="*/ 1142084 w 1832266"/>
                <a:gd name="connsiteY1" fmla="*/ 0 h 1421865"/>
                <a:gd name="connsiteX2" fmla="*/ 1832266 w 1832266"/>
                <a:gd name="connsiteY2" fmla="*/ 568526 h 1421865"/>
                <a:gd name="connsiteX3" fmla="*/ 917232 w 1832266"/>
                <a:gd name="connsiteY3" fmla="*/ 1421865 h 1421865"/>
                <a:gd name="connsiteX4" fmla="*/ 2198 w 1832266"/>
                <a:gd name="connsiteY4" fmla="*/ 568526 h 1421865"/>
                <a:gd name="connsiteX0" fmla="*/ 1589 w 1906608"/>
                <a:gd name="connsiteY0" fmla="*/ 625203 h 1480961"/>
                <a:gd name="connsiteX1" fmla="*/ 1141475 w 1906608"/>
                <a:gd name="connsiteY1" fmla="*/ 56677 h 1480961"/>
                <a:gd name="connsiteX2" fmla="*/ 1906608 w 1906608"/>
                <a:gd name="connsiteY2" fmla="*/ 340390 h 1480961"/>
                <a:gd name="connsiteX3" fmla="*/ 916623 w 1906608"/>
                <a:gd name="connsiteY3" fmla="*/ 1478542 h 1480961"/>
                <a:gd name="connsiteX4" fmla="*/ 1589 w 1906608"/>
                <a:gd name="connsiteY4" fmla="*/ 625203 h 1480961"/>
                <a:gd name="connsiteX0" fmla="*/ 4426 w 1909445"/>
                <a:gd name="connsiteY0" fmla="*/ 625203 h 1436127"/>
                <a:gd name="connsiteX1" fmla="*/ 1144312 w 1909445"/>
                <a:gd name="connsiteY1" fmla="*/ 56677 h 1436127"/>
                <a:gd name="connsiteX2" fmla="*/ 1909445 w 1909445"/>
                <a:gd name="connsiteY2" fmla="*/ 340390 h 1436127"/>
                <a:gd name="connsiteX3" fmla="*/ 1594017 w 1909445"/>
                <a:gd name="connsiteY3" fmla="*/ 1433571 h 1436127"/>
                <a:gd name="connsiteX4" fmla="*/ 4426 w 1909445"/>
                <a:gd name="connsiteY4" fmla="*/ 625203 h 1436127"/>
                <a:gd name="connsiteX0" fmla="*/ 3782 w 2104612"/>
                <a:gd name="connsiteY0" fmla="*/ 930250 h 1468449"/>
                <a:gd name="connsiteX1" fmla="*/ 1338540 w 2104612"/>
                <a:gd name="connsiteY1" fmla="*/ 76911 h 1468449"/>
                <a:gd name="connsiteX2" fmla="*/ 2103673 w 2104612"/>
                <a:gd name="connsiteY2" fmla="*/ 360624 h 1468449"/>
                <a:gd name="connsiteX3" fmla="*/ 1788245 w 2104612"/>
                <a:gd name="connsiteY3" fmla="*/ 1453805 h 1468449"/>
                <a:gd name="connsiteX4" fmla="*/ 3782 w 2104612"/>
                <a:gd name="connsiteY4" fmla="*/ 930250 h 1468449"/>
                <a:gd name="connsiteX0" fmla="*/ 4098 w 2628645"/>
                <a:gd name="connsiteY0" fmla="*/ 854335 h 1378798"/>
                <a:gd name="connsiteX1" fmla="*/ 1338856 w 2628645"/>
                <a:gd name="connsiteY1" fmla="*/ 996 h 1378798"/>
                <a:gd name="connsiteX2" fmla="*/ 2628645 w 2628645"/>
                <a:gd name="connsiteY2" fmla="*/ 734414 h 1378798"/>
                <a:gd name="connsiteX3" fmla="*/ 1788561 w 2628645"/>
                <a:gd name="connsiteY3" fmla="*/ 1377890 h 1378798"/>
                <a:gd name="connsiteX4" fmla="*/ 4098 w 2628645"/>
                <a:gd name="connsiteY4" fmla="*/ 854335 h 1378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28645" h="1378798">
                  <a:moveTo>
                    <a:pt x="4098" y="854335"/>
                  </a:moveTo>
                  <a:cubicBezTo>
                    <a:pt x="-70853" y="624853"/>
                    <a:pt x="901431" y="20983"/>
                    <a:pt x="1338856" y="996"/>
                  </a:cubicBezTo>
                  <a:cubicBezTo>
                    <a:pt x="1776281" y="-18991"/>
                    <a:pt x="2628645" y="263128"/>
                    <a:pt x="2628645" y="734414"/>
                  </a:cubicBezTo>
                  <a:cubicBezTo>
                    <a:pt x="2628645" y="1205700"/>
                    <a:pt x="2225986" y="1357903"/>
                    <a:pt x="1788561" y="1377890"/>
                  </a:cubicBezTo>
                  <a:cubicBezTo>
                    <a:pt x="1351136" y="1397877"/>
                    <a:pt x="79049" y="1083817"/>
                    <a:pt x="4098" y="854335"/>
                  </a:cubicBezTo>
                  <a:close/>
                </a:path>
              </a:pathLst>
            </a:custGeom>
            <a:solidFill>
              <a:srgbClr val="51BF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7" name="CuadroTexto 36"/>
            <p:cNvSpPr txBox="1"/>
            <p:nvPr/>
          </p:nvSpPr>
          <p:spPr>
            <a:xfrm>
              <a:off x="9201286" y="4821478"/>
              <a:ext cx="2017937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</a:rPr>
                <a:t>260,72% </a:t>
              </a:r>
              <a:endParaRPr lang="es-AR" sz="2400" b="1" dirty="0">
                <a:solidFill>
                  <a:schemeClr val="bg1"/>
                </a:solidFill>
              </a:endParaRPr>
            </a:p>
            <a:p>
              <a:pPr algn="ctr"/>
              <a:r>
                <a:rPr lang="es-AR" sz="2200" b="1" dirty="0" smtClean="0">
                  <a:solidFill>
                    <a:schemeClr val="bg1"/>
                  </a:solidFill>
                </a:rPr>
                <a:t>Juguetería</a:t>
              </a:r>
              <a:endParaRPr lang="es-AR" sz="2200" b="1" dirty="0" smtClean="0">
                <a:solidFill>
                  <a:schemeClr val="bg1"/>
                </a:solidFill>
              </a:endParaRPr>
            </a:p>
            <a:p>
              <a:pPr algn="ctr"/>
              <a:endParaRPr lang="es-AR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9" name="Rectángulo 38"/>
          <p:cNvSpPr/>
          <p:nvPr/>
        </p:nvSpPr>
        <p:spPr>
          <a:xfrm>
            <a:off x="0" y="163773"/>
            <a:ext cx="5148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0" name="Rectángulo 39"/>
          <p:cNvSpPr/>
          <p:nvPr/>
        </p:nvSpPr>
        <p:spPr>
          <a:xfrm>
            <a:off x="10235821" y="163773"/>
            <a:ext cx="194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1" name="CuadroTexto 40"/>
          <p:cNvSpPr txBox="1"/>
          <p:nvPr/>
        </p:nvSpPr>
        <p:spPr>
          <a:xfrm>
            <a:off x="5186592" y="67817"/>
            <a:ext cx="56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BDBEC0"/>
                </a:solidFill>
              </a:rPr>
              <a:t>VENTA EN LOS CENTROS COMERCIALES -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Dic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iembre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2024</a:t>
            </a:r>
            <a:endParaRPr lang="es-AR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BDBEC0"/>
              </a:solidFill>
              <a:latin typeface="+mj-lt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10733662" y="58844"/>
            <a:ext cx="9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/>
              <a:t>2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95806" y="3200400"/>
            <a:ext cx="3354510" cy="223634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72" y="2110403"/>
            <a:ext cx="6478441" cy="3375601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639" y="1727954"/>
            <a:ext cx="2615132" cy="1743421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699" y="3740125"/>
            <a:ext cx="2354907" cy="17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72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ipse 15"/>
          <p:cNvSpPr/>
          <p:nvPr/>
        </p:nvSpPr>
        <p:spPr>
          <a:xfrm>
            <a:off x="8939814" y="2458819"/>
            <a:ext cx="2363487" cy="1378798"/>
          </a:xfrm>
          <a:custGeom>
            <a:avLst/>
            <a:gdLst>
              <a:gd name="connsiteX0" fmla="*/ 0 w 1830067"/>
              <a:gd name="connsiteY0" fmla="*/ 853339 h 1706677"/>
              <a:gd name="connsiteX1" fmla="*/ 915034 w 1830067"/>
              <a:gd name="connsiteY1" fmla="*/ 0 h 1706677"/>
              <a:gd name="connsiteX2" fmla="*/ 1830068 w 1830067"/>
              <a:gd name="connsiteY2" fmla="*/ 853339 h 1706677"/>
              <a:gd name="connsiteX3" fmla="*/ 915034 w 1830067"/>
              <a:gd name="connsiteY3" fmla="*/ 1706678 h 1706677"/>
              <a:gd name="connsiteX4" fmla="*/ 0 w 1830067"/>
              <a:gd name="connsiteY4" fmla="*/ 853339 h 1706677"/>
              <a:gd name="connsiteX0" fmla="*/ 2198 w 1832266"/>
              <a:gd name="connsiteY0" fmla="*/ 568526 h 1421865"/>
              <a:gd name="connsiteX1" fmla="*/ 1142084 w 1832266"/>
              <a:gd name="connsiteY1" fmla="*/ 0 h 1421865"/>
              <a:gd name="connsiteX2" fmla="*/ 1832266 w 1832266"/>
              <a:gd name="connsiteY2" fmla="*/ 568526 h 1421865"/>
              <a:gd name="connsiteX3" fmla="*/ 917232 w 1832266"/>
              <a:gd name="connsiteY3" fmla="*/ 1421865 h 1421865"/>
              <a:gd name="connsiteX4" fmla="*/ 2198 w 1832266"/>
              <a:gd name="connsiteY4" fmla="*/ 568526 h 1421865"/>
              <a:gd name="connsiteX0" fmla="*/ 1589 w 1906608"/>
              <a:gd name="connsiteY0" fmla="*/ 625203 h 1480961"/>
              <a:gd name="connsiteX1" fmla="*/ 1141475 w 1906608"/>
              <a:gd name="connsiteY1" fmla="*/ 56677 h 1480961"/>
              <a:gd name="connsiteX2" fmla="*/ 1906608 w 1906608"/>
              <a:gd name="connsiteY2" fmla="*/ 340390 h 1480961"/>
              <a:gd name="connsiteX3" fmla="*/ 916623 w 1906608"/>
              <a:gd name="connsiteY3" fmla="*/ 1478542 h 1480961"/>
              <a:gd name="connsiteX4" fmla="*/ 1589 w 1906608"/>
              <a:gd name="connsiteY4" fmla="*/ 625203 h 1480961"/>
              <a:gd name="connsiteX0" fmla="*/ 4426 w 1909445"/>
              <a:gd name="connsiteY0" fmla="*/ 625203 h 1436127"/>
              <a:gd name="connsiteX1" fmla="*/ 1144312 w 1909445"/>
              <a:gd name="connsiteY1" fmla="*/ 56677 h 1436127"/>
              <a:gd name="connsiteX2" fmla="*/ 1909445 w 1909445"/>
              <a:gd name="connsiteY2" fmla="*/ 340390 h 1436127"/>
              <a:gd name="connsiteX3" fmla="*/ 1594017 w 1909445"/>
              <a:gd name="connsiteY3" fmla="*/ 1433571 h 1436127"/>
              <a:gd name="connsiteX4" fmla="*/ 4426 w 1909445"/>
              <a:gd name="connsiteY4" fmla="*/ 625203 h 1436127"/>
              <a:gd name="connsiteX0" fmla="*/ 3782 w 2104612"/>
              <a:gd name="connsiteY0" fmla="*/ 930250 h 1468449"/>
              <a:gd name="connsiteX1" fmla="*/ 1338540 w 2104612"/>
              <a:gd name="connsiteY1" fmla="*/ 76911 h 1468449"/>
              <a:gd name="connsiteX2" fmla="*/ 2103673 w 2104612"/>
              <a:gd name="connsiteY2" fmla="*/ 360624 h 1468449"/>
              <a:gd name="connsiteX3" fmla="*/ 1788245 w 2104612"/>
              <a:gd name="connsiteY3" fmla="*/ 1453805 h 1468449"/>
              <a:gd name="connsiteX4" fmla="*/ 3782 w 2104612"/>
              <a:gd name="connsiteY4" fmla="*/ 930250 h 1468449"/>
              <a:gd name="connsiteX0" fmla="*/ 4098 w 2628645"/>
              <a:gd name="connsiteY0" fmla="*/ 854335 h 1378798"/>
              <a:gd name="connsiteX1" fmla="*/ 1338856 w 2628645"/>
              <a:gd name="connsiteY1" fmla="*/ 996 h 1378798"/>
              <a:gd name="connsiteX2" fmla="*/ 2628645 w 2628645"/>
              <a:gd name="connsiteY2" fmla="*/ 734414 h 1378798"/>
              <a:gd name="connsiteX3" fmla="*/ 1788561 w 2628645"/>
              <a:gd name="connsiteY3" fmla="*/ 1377890 h 1378798"/>
              <a:gd name="connsiteX4" fmla="*/ 4098 w 2628645"/>
              <a:gd name="connsiteY4" fmla="*/ 854335 h 137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8645" h="1378798">
                <a:moveTo>
                  <a:pt x="4098" y="854335"/>
                </a:moveTo>
                <a:cubicBezTo>
                  <a:pt x="-70853" y="624853"/>
                  <a:pt x="901431" y="20983"/>
                  <a:pt x="1338856" y="996"/>
                </a:cubicBezTo>
                <a:cubicBezTo>
                  <a:pt x="1776281" y="-18991"/>
                  <a:pt x="2628645" y="263128"/>
                  <a:pt x="2628645" y="734414"/>
                </a:cubicBezTo>
                <a:cubicBezTo>
                  <a:pt x="2628645" y="1205700"/>
                  <a:pt x="2225986" y="1357903"/>
                  <a:pt x="1788561" y="1377890"/>
                </a:cubicBezTo>
                <a:cubicBezTo>
                  <a:pt x="1351136" y="1397877"/>
                  <a:pt x="79049" y="1083817"/>
                  <a:pt x="4098" y="854335"/>
                </a:cubicBezTo>
                <a:close/>
              </a:path>
            </a:pathLst>
          </a:cu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Rectángulo 12"/>
          <p:cNvSpPr/>
          <p:nvPr/>
        </p:nvSpPr>
        <p:spPr>
          <a:xfrm>
            <a:off x="122830" y="1049573"/>
            <a:ext cx="11952000" cy="5322200"/>
          </a:xfrm>
          <a:prstGeom prst="rect">
            <a:avLst/>
          </a:prstGeom>
          <a:noFill/>
          <a:ln>
            <a:solidFill>
              <a:srgbClr val="005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CuadroTexto 24"/>
          <p:cNvSpPr txBox="1"/>
          <p:nvPr/>
        </p:nvSpPr>
        <p:spPr>
          <a:xfrm>
            <a:off x="122830" y="558695"/>
            <a:ext cx="11952000" cy="369332"/>
          </a:xfrm>
          <a:prstGeom prst="rect">
            <a:avLst/>
          </a:prstGeom>
          <a:noFill/>
          <a:ln>
            <a:solidFill>
              <a:srgbClr val="00569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rgbClr val="00569B"/>
                </a:solidFill>
              </a:rPr>
              <a:t>A </a:t>
            </a:r>
            <a:r>
              <a:rPr lang="es-AR" b="1">
                <a:solidFill>
                  <a:srgbClr val="00569B"/>
                </a:solidFill>
              </a:rPr>
              <a:t>PRECIOS </a:t>
            </a:r>
            <a:r>
              <a:rPr lang="es-AR" b="1" smtClean="0">
                <a:solidFill>
                  <a:srgbClr val="00569B"/>
                </a:solidFill>
              </a:rPr>
              <a:t>CONSTANTES</a:t>
            </a:r>
            <a:endParaRPr lang="es-AR" b="1" dirty="0">
              <a:solidFill>
                <a:srgbClr val="00569B"/>
              </a:solidFill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98830" y="6449782"/>
            <a:ext cx="11898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Fuente: Elaboración propia en base a la Encuesta de Centros Comerciales del Gran Córdoba </a:t>
            </a:r>
          </a:p>
        </p:txBody>
      </p:sp>
      <p:sp>
        <p:nvSpPr>
          <p:cNvPr id="67" name="CuadroTexto 66"/>
          <p:cNvSpPr txBox="1"/>
          <p:nvPr/>
        </p:nvSpPr>
        <p:spPr>
          <a:xfrm>
            <a:off x="282659" y="1432370"/>
            <a:ext cx="61092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/>
              <a:t>Evolución de las ventas, en millones de pesos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7210269" y="1408170"/>
            <a:ext cx="4676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/>
              <a:t>Mayores </a:t>
            </a:r>
            <a:r>
              <a:rPr lang="es-AR" sz="1400" b="1" dirty="0" smtClean="0"/>
              <a:t>aumentos </a:t>
            </a:r>
            <a:r>
              <a:rPr lang="es-AR" sz="1400" b="1" dirty="0"/>
              <a:t>en las ventas constantes respecto al mes anterior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0" y="163773"/>
            <a:ext cx="5148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Rectángulo 20"/>
          <p:cNvSpPr/>
          <p:nvPr/>
        </p:nvSpPr>
        <p:spPr>
          <a:xfrm>
            <a:off x="10194602" y="180226"/>
            <a:ext cx="1908357" cy="164253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CuadroTexto 21"/>
          <p:cNvSpPr txBox="1"/>
          <p:nvPr/>
        </p:nvSpPr>
        <p:spPr>
          <a:xfrm>
            <a:off x="5186591" y="67817"/>
            <a:ext cx="5697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BDBEC0"/>
                </a:solidFill>
              </a:rPr>
              <a:t>VENTA EN LOS CENTROS COMERCIALES – </a:t>
            </a:r>
            <a:r>
              <a:rPr lang="es-AR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Dic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iembre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2024</a:t>
            </a:r>
            <a:endParaRPr lang="es-AR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BDBEC0"/>
              </a:solidFill>
              <a:latin typeface="+mj-lt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0733662" y="58844"/>
            <a:ext cx="9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/>
              <a:t>3</a:t>
            </a:r>
          </a:p>
        </p:txBody>
      </p:sp>
      <p:sp>
        <p:nvSpPr>
          <p:cNvPr id="18" name="Elipse 15"/>
          <p:cNvSpPr/>
          <p:nvPr/>
        </p:nvSpPr>
        <p:spPr>
          <a:xfrm>
            <a:off x="8674628" y="4339860"/>
            <a:ext cx="2628645" cy="1378798"/>
          </a:xfrm>
          <a:custGeom>
            <a:avLst/>
            <a:gdLst>
              <a:gd name="connsiteX0" fmla="*/ 0 w 1830067"/>
              <a:gd name="connsiteY0" fmla="*/ 853339 h 1706677"/>
              <a:gd name="connsiteX1" fmla="*/ 915034 w 1830067"/>
              <a:gd name="connsiteY1" fmla="*/ 0 h 1706677"/>
              <a:gd name="connsiteX2" fmla="*/ 1830068 w 1830067"/>
              <a:gd name="connsiteY2" fmla="*/ 853339 h 1706677"/>
              <a:gd name="connsiteX3" fmla="*/ 915034 w 1830067"/>
              <a:gd name="connsiteY3" fmla="*/ 1706678 h 1706677"/>
              <a:gd name="connsiteX4" fmla="*/ 0 w 1830067"/>
              <a:gd name="connsiteY4" fmla="*/ 853339 h 1706677"/>
              <a:gd name="connsiteX0" fmla="*/ 2198 w 1832266"/>
              <a:gd name="connsiteY0" fmla="*/ 568526 h 1421865"/>
              <a:gd name="connsiteX1" fmla="*/ 1142084 w 1832266"/>
              <a:gd name="connsiteY1" fmla="*/ 0 h 1421865"/>
              <a:gd name="connsiteX2" fmla="*/ 1832266 w 1832266"/>
              <a:gd name="connsiteY2" fmla="*/ 568526 h 1421865"/>
              <a:gd name="connsiteX3" fmla="*/ 917232 w 1832266"/>
              <a:gd name="connsiteY3" fmla="*/ 1421865 h 1421865"/>
              <a:gd name="connsiteX4" fmla="*/ 2198 w 1832266"/>
              <a:gd name="connsiteY4" fmla="*/ 568526 h 1421865"/>
              <a:gd name="connsiteX0" fmla="*/ 1589 w 1906608"/>
              <a:gd name="connsiteY0" fmla="*/ 625203 h 1480961"/>
              <a:gd name="connsiteX1" fmla="*/ 1141475 w 1906608"/>
              <a:gd name="connsiteY1" fmla="*/ 56677 h 1480961"/>
              <a:gd name="connsiteX2" fmla="*/ 1906608 w 1906608"/>
              <a:gd name="connsiteY2" fmla="*/ 340390 h 1480961"/>
              <a:gd name="connsiteX3" fmla="*/ 916623 w 1906608"/>
              <a:gd name="connsiteY3" fmla="*/ 1478542 h 1480961"/>
              <a:gd name="connsiteX4" fmla="*/ 1589 w 1906608"/>
              <a:gd name="connsiteY4" fmla="*/ 625203 h 1480961"/>
              <a:gd name="connsiteX0" fmla="*/ 4426 w 1909445"/>
              <a:gd name="connsiteY0" fmla="*/ 625203 h 1436127"/>
              <a:gd name="connsiteX1" fmla="*/ 1144312 w 1909445"/>
              <a:gd name="connsiteY1" fmla="*/ 56677 h 1436127"/>
              <a:gd name="connsiteX2" fmla="*/ 1909445 w 1909445"/>
              <a:gd name="connsiteY2" fmla="*/ 340390 h 1436127"/>
              <a:gd name="connsiteX3" fmla="*/ 1594017 w 1909445"/>
              <a:gd name="connsiteY3" fmla="*/ 1433571 h 1436127"/>
              <a:gd name="connsiteX4" fmla="*/ 4426 w 1909445"/>
              <a:gd name="connsiteY4" fmla="*/ 625203 h 1436127"/>
              <a:gd name="connsiteX0" fmla="*/ 3782 w 2104612"/>
              <a:gd name="connsiteY0" fmla="*/ 930250 h 1468449"/>
              <a:gd name="connsiteX1" fmla="*/ 1338540 w 2104612"/>
              <a:gd name="connsiteY1" fmla="*/ 76911 h 1468449"/>
              <a:gd name="connsiteX2" fmla="*/ 2103673 w 2104612"/>
              <a:gd name="connsiteY2" fmla="*/ 360624 h 1468449"/>
              <a:gd name="connsiteX3" fmla="*/ 1788245 w 2104612"/>
              <a:gd name="connsiteY3" fmla="*/ 1453805 h 1468449"/>
              <a:gd name="connsiteX4" fmla="*/ 3782 w 2104612"/>
              <a:gd name="connsiteY4" fmla="*/ 930250 h 1468449"/>
              <a:gd name="connsiteX0" fmla="*/ 4098 w 2628645"/>
              <a:gd name="connsiteY0" fmla="*/ 854335 h 1378798"/>
              <a:gd name="connsiteX1" fmla="*/ 1338856 w 2628645"/>
              <a:gd name="connsiteY1" fmla="*/ 996 h 1378798"/>
              <a:gd name="connsiteX2" fmla="*/ 2628645 w 2628645"/>
              <a:gd name="connsiteY2" fmla="*/ 734414 h 1378798"/>
              <a:gd name="connsiteX3" fmla="*/ 1788561 w 2628645"/>
              <a:gd name="connsiteY3" fmla="*/ 1377890 h 1378798"/>
              <a:gd name="connsiteX4" fmla="*/ 4098 w 2628645"/>
              <a:gd name="connsiteY4" fmla="*/ 854335 h 137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8645" h="1378798">
                <a:moveTo>
                  <a:pt x="4098" y="854335"/>
                </a:moveTo>
                <a:cubicBezTo>
                  <a:pt x="-70853" y="624853"/>
                  <a:pt x="901431" y="20983"/>
                  <a:pt x="1338856" y="996"/>
                </a:cubicBezTo>
                <a:cubicBezTo>
                  <a:pt x="1776281" y="-18991"/>
                  <a:pt x="2628645" y="263128"/>
                  <a:pt x="2628645" y="734414"/>
                </a:cubicBezTo>
                <a:cubicBezTo>
                  <a:pt x="2628645" y="1205700"/>
                  <a:pt x="2225986" y="1357903"/>
                  <a:pt x="1788561" y="1377890"/>
                </a:cubicBezTo>
                <a:cubicBezTo>
                  <a:pt x="1351136" y="1397877"/>
                  <a:pt x="79049" y="1083817"/>
                  <a:pt x="4098" y="854335"/>
                </a:cubicBezTo>
                <a:close/>
              </a:path>
            </a:pathLst>
          </a:custGeom>
          <a:solidFill>
            <a:srgbClr val="005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CuadroTexto 25"/>
          <p:cNvSpPr txBox="1"/>
          <p:nvPr/>
        </p:nvSpPr>
        <p:spPr>
          <a:xfrm>
            <a:off x="9279978" y="2686553"/>
            <a:ext cx="1829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solidFill>
                  <a:schemeClr val="bg1"/>
                </a:solidFill>
              </a:rPr>
              <a:t> </a:t>
            </a:r>
            <a:r>
              <a:rPr lang="es-AR" sz="3200" b="1" dirty="0" smtClean="0">
                <a:solidFill>
                  <a:schemeClr val="bg1"/>
                </a:solidFill>
              </a:rPr>
              <a:t>254,62%</a:t>
            </a:r>
            <a:endParaRPr lang="es-AR" sz="3200" b="1" dirty="0">
              <a:solidFill>
                <a:schemeClr val="bg1"/>
              </a:solidFill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</a:rPr>
              <a:t>Juguetería</a:t>
            </a:r>
            <a:endParaRPr lang="es-AR" sz="2200" b="1" dirty="0">
              <a:solidFill>
                <a:schemeClr val="bg1"/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9234471" y="4588373"/>
            <a:ext cx="1978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>
                <a:solidFill>
                  <a:schemeClr val="bg1"/>
                </a:solidFill>
              </a:rPr>
              <a:t> </a:t>
            </a:r>
            <a:r>
              <a:rPr lang="es-AR" sz="3200" b="1" dirty="0" smtClean="0">
                <a:solidFill>
                  <a:schemeClr val="bg1"/>
                </a:solidFill>
              </a:rPr>
              <a:t>127,02%</a:t>
            </a:r>
            <a:endParaRPr lang="es-AR" sz="3200" b="1" dirty="0">
              <a:solidFill>
                <a:schemeClr val="bg1"/>
              </a:solidFill>
            </a:endParaRPr>
          </a:p>
          <a:p>
            <a:pPr algn="ctr"/>
            <a:r>
              <a:rPr lang="es-AR" sz="2200" b="1" dirty="0" smtClean="0">
                <a:solidFill>
                  <a:schemeClr val="bg1"/>
                </a:solidFill>
              </a:rPr>
              <a:t>Librería</a:t>
            </a:r>
            <a:endParaRPr lang="es-AR" sz="2200" b="1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62" y="2047956"/>
            <a:ext cx="6350983" cy="3375601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783" y="1992335"/>
            <a:ext cx="2615132" cy="1743421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460" y="3837617"/>
            <a:ext cx="2354907" cy="174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64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/>
        </p:nvSpPr>
        <p:spPr>
          <a:xfrm>
            <a:off x="98831" y="1058546"/>
            <a:ext cx="6464706" cy="5313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CuadroTexto 24"/>
          <p:cNvSpPr txBox="1"/>
          <p:nvPr/>
        </p:nvSpPr>
        <p:spPr>
          <a:xfrm>
            <a:off x="122830" y="558695"/>
            <a:ext cx="11952000" cy="3693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>
                <a:solidFill>
                  <a:schemeClr val="bg1"/>
                </a:solidFill>
              </a:rPr>
              <a:t>VENTAS EN LOS CENTROS COMERCIALES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98830" y="6449782"/>
            <a:ext cx="118983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Fuente: Elaboración propia en base a la Encuesta de Centros Comerciales del Gran Córdoba 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76878" y="1211630"/>
            <a:ext cx="61866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/>
              <a:t>Evolución de los números índices de las ventas a precios corrientes y constantes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76879" y="5293171"/>
            <a:ext cx="6242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/>
              <a:t>La evolución de las ventas tanto a valores corrientes como a valores constantes muestran variaciones estacionales similares, sin embargo, las variaciones correspondientes a las ventas corrientes son, en general, más pronunciadas. Como se mencionó al inicio del informe, tras la ampliación del panel de empresas encuestadas, se modificó la serie a partir de enero 2019, para ello la serie fue empalmada. 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6618880" y="1049573"/>
            <a:ext cx="5455950" cy="53222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CuadroTexto 28"/>
          <p:cNvSpPr txBox="1"/>
          <p:nvPr/>
        </p:nvSpPr>
        <p:spPr>
          <a:xfrm>
            <a:off x="7315687" y="1536022"/>
            <a:ext cx="4518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200" b="1" dirty="0"/>
              <a:t>Participación de las ventas a precios corrientes por rubro en los principales Centros Comerciales de Córdoba. </a:t>
            </a:r>
            <a:r>
              <a:rPr lang="es-AR" sz="1200" b="1" dirty="0" smtClean="0"/>
              <a:t>Dic</a:t>
            </a:r>
            <a:r>
              <a:rPr lang="es-AR" sz="1200" b="1" dirty="0" smtClean="0"/>
              <a:t>iembre </a:t>
            </a:r>
            <a:r>
              <a:rPr lang="es-AR" sz="1200" b="1" dirty="0" smtClean="0"/>
              <a:t>2024 </a:t>
            </a:r>
            <a:endParaRPr lang="es-AR" sz="1200" b="1" dirty="0"/>
          </a:p>
        </p:txBody>
      </p:sp>
      <p:sp>
        <p:nvSpPr>
          <p:cNvPr id="31" name="Rectángulo 30"/>
          <p:cNvSpPr/>
          <p:nvPr/>
        </p:nvSpPr>
        <p:spPr>
          <a:xfrm>
            <a:off x="0" y="163773"/>
            <a:ext cx="5148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Rectángulo 31"/>
          <p:cNvSpPr/>
          <p:nvPr/>
        </p:nvSpPr>
        <p:spPr>
          <a:xfrm>
            <a:off x="10235821" y="163773"/>
            <a:ext cx="194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3" name="CuadroTexto 32"/>
          <p:cNvSpPr txBox="1"/>
          <p:nvPr/>
        </p:nvSpPr>
        <p:spPr>
          <a:xfrm>
            <a:off x="5186592" y="67817"/>
            <a:ext cx="565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BDBEC0"/>
                </a:solidFill>
              </a:rPr>
              <a:t>VENTA EN LOS CENTROS COMERCIALES –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Dic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iembre </a:t>
            </a:r>
            <a:r>
              <a:rPr lang="es-AR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BDBEC0"/>
                </a:solidFill>
                <a:latin typeface="+mj-lt"/>
              </a:rPr>
              <a:t>2024</a:t>
            </a:r>
            <a:endParaRPr lang="es-AR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BDBEC0"/>
              </a:solidFill>
              <a:latin typeface="+mj-lt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10733662" y="58844"/>
            <a:ext cx="962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/>
              <a:t>4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31" y="1657926"/>
            <a:ext cx="6354789" cy="36186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008" y="2384857"/>
            <a:ext cx="5302162" cy="34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8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64892" y="1256624"/>
            <a:ext cx="1182723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/>
              <a:t>AUTORIDADES</a:t>
            </a:r>
          </a:p>
          <a:p>
            <a:pPr algn="ctr"/>
            <a:endParaRPr lang="es-AR" sz="3200" b="1" dirty="0"/>
          </a:p>
          <a:p>
            <a:pPr algn="ctr"/>
            <a:endParaRPr lang="es-AR" sz="1600" b="1" dirty="0"/>
          </a:p>
          <a:p>
            <a:pPr algn="ctr"/>
            <a:r>
              <a:rPr lang="es-AR" sz="1400" b="1" dirty="0"/>
              <a:t>DIRECTOR GENERAL DE ESTADÍSTICA Y CENSOS</a:t>
            </a:r>
          </a:p>
          <a:p>
            <a:pPr algn="ctr"/>
            <a:r>
              <a:rPr lang="es-AR" sz="1200" i="1" dirty="0" smtClean="0"/>
              <a:t>Dr. Ariel </a:t>
            </a:r>
            <a:r>
              <a:rPr lang="es-AR" sz="1200" i="1" dirty="0" err="1" smtClean="0"/>
              <a:t>Barraud</a:t>
            </a:r>
            <a:endParaRPr lang="es-AR" sz="1200" i="1" dirty="0"/>
          </a:p>
          <a:p>
            <a:pPr algn="ctr"/>
            <a:endParaRPr lang="es-AR" sz="1200" i="1" dirty="0"/>
          </a:p>
          <a:p>
            <a:pPr algn="ctr"/>
            <a:r>
              <a:rPr lang="es-AR" sz="1400" b="1" dirty="0"/>
              <a:t>DIRECTORA DE ESTADÍSTICAS SOCIOECONÓMICAS</a:t>
            </a:r>
          </a:p>
          <a:p>
            <a:pPr algn="ctr"/>
            <a:r>
              <a:rPr lang="es-AR" sz="1200" i="1" dirty="0" err="1"/>
              <a:t>Mgter</a:t>
            </a:r>
            <a:r>
              <a:rPr lang="es-AR" sz="1200" i="1" dirty="0"/>
              <a:t>. Mariana Díaz</a:t>
            </a:r>
          </a:p>
          <a:p>
            <a:pPr algn="ctr"/>
            <a:endParaRPr lang="es-AR" sz="1600" i="1" dirty="0"/>
          </a:p>
          <a:p>
            <a:pPr algn="ctr"/>
            <a:r>
              <a:rPr lang="es-AR" sz="1400" b="1" dirty="0"/>
              <a:t>DIRECTORA DE COORDINACIÓN OPERATIVA</a:t>
            </a:r>
          </a:p>
          <a:p>
            <a:pPr algn="ctr"/>
            <a:r>
              <a:rPr lang="es-AR" sz="1200" i="1" dirty="0" err="1"/>
              <a:t>Mgter</a:t>
            </a:r>
            <a:r>
              <a:rPr lang="es-AR" sz="1200" i="1" dirty="0"/>
              <a:t>. Regina </a:t>
            </a:r>
            <a:r>
              <a:rPr lang="es-AR" sz="1200" i="1" dirty="0" err="1"/>
              <a:t>Cavallin</a:t>
            </a:r>
            <a:endParaRPr lang="es-AR" sz="1200" i="1" dirty="0"/>
          </a:p>
          <a:p>
            <a:pPr algn="ctr"/>
            <a:endParaRPr lang="es-AR" sz="1600" b="1" i="1" dirty="0"/>
          </a:p>
          <a:p>
            <a:pPr algn="ctr"/>
            <a:r>
              <a:rPr lang="es-AR" sz="1400" b="1" dirty="0"/>
              <a:t>ANALISTA TÉCNICO </a:t>
            </a:r>
          </a:p>
          <a:p>
            <a:pPr algn="ctr"/>
            <a:r>
              <a:rPr lang="es-AR" sz="1200" i="1" dirty="0" err="1"/>
              <a:t>Cra</a:t>
            </a:r>
            <a:r>
              <a:rPr lang="es-AR" sz="1200" i="1" dirty="0"/>
              <a:t>. Noelia </a:t>
            </a:r>
            <a:r>
              <a:rPr lang="es-AR" sz="1200" i="1" dirty="0" err="1"/>
              <a:t>Avoledo</a:t>
            </a:r>
            <a:endParaRPr lang="es-AR" sz="1200" i="1" dirty="0"/>
          </a:p>
          <a:p>
            <a:pPr algn="ctr"/>
            <a:endParaRPr lang="es-AR" sz="1600" b="1" i="1" dirty="0"/>
          </a:p>
          <a:p>
            <a:pPr algn="ctr"/>
            <a:r>
              <a:rPr lang="es-AR" sz="1400" b="1" dirty="0"/>
              <a:t>RELEVAMIENTO DE CAMPO</a:t>
            </a:r>
          </a:p>
          <a:p>
            <a:pPr algn="ctr"/>
            <a:r>
              <a:rPr lang="es-AR" sz="1200" i="1" dirty="0" smtClean="0"/>
              <a:t>Sra. Jesica </a:t>
            </a:r>
            <a:r>
              <a:rPr lang="es-AR" sz="1200" i="1" dirty="0" err="1" smtClean="0"/>
              <a:t>Guendulain</a:t>
            </a:r>
            <a:endParaRPr lang="es-AR" sz="1200" i="1" dirty="0"/>
          </a:p>
        </p:txBody>
      </p:sp>
      <p:sp>
        <p:nvSpPr>
          <p:cNvPr id="22" name="Rectángulo 21"/>
          <p:cNvSpPr/>
          <p:nvPr/>
        </p:nvSpPr>
        <p:spPr>
          <a:xfrm>
            <a:off x="0" y="163773"/>
            <a:ext cx="12204000" cy="177421"/>
          </a:xfrm>
          <a:prstGeom prst="rect">
            <a:avLst/>
          </a:prstGeom>
          <a:solidFill>
            <a:srgbClr val="F0F1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7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1" y="454489"/>
            <a:ext cx="2263890" cy="655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63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6168</TotalTime>
  <Words>462</Words>
  <Application>Microsoft Office PowerPoint</Application>
  <PresentationFormat>Panorámica</PresentationFormat>
  <Paragraphs>68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Gobierno de Cordoba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Aldana Bambicha</dc:creator>
  <cp:lastModifiedBy>Noelia</cp:lastModifiedBy>
  <cp:revision>360</cp:revision>
  <dcterms:created xsi:type="dcterms:W3CDTF">2021-11-22T15:56:27Z</dcterms:created>
  <dcterms:modified xsi:type="dcterms:W3CDTF">2025-01-22T14:48:27Z</dcterms:modified>
</cp:coreProperties>
</file>