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handoutMasterIdLst>
    <p:handoutMasterId r:id="rId13"/>
  </p:handoutMasterIdLst>
  <p:sldIdLst>
    <p:sldId id="274" r:id="rId2"/>
    <p:sldId id="265" r:id="rId3"/>
    <p:sldId id="269" r:id="rId4"/>
    <p:sldId id="270" r:id="rId5"/>
    <p:sldId id="271" r:id="rId6"/>
    <p:sldId id="273" r:id="rId7"/>
    <p:sldId id="268" r:id="rId8"/>
    <p:sldId id="266" r:id="rId9"/>
    <p:sldId id="267" r:id="rId10"/>
    <p:sldId id="275" r:id="rId11"/>
    <p:sldId id="276" r:id="rId12"/>
  </p:sldIdLst>
  <p:sldSz cx="9144000" cy="6858000" type="screen4x3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AAE0"/>
    <a:srgbClr val="0092CE"/>
    <a:srgbClr val="E4B254"/>
    <a:srgbClr val="9E0D49"/>
    <a:srgbClr val="D37E32"/>
    <a:srgbClr val="2C8C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23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3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374" cy="46847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100" y="0"/>
            <a:ext cx="3067374" cy="46847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A8C7984-E6CF-4CFA-B6A2-E86F5F7E64A1}" type="datetimeFigureOut">
              <a:rPr lang="es-AR"/>
              <a:pPr>
                <a:defRPr/>
              </a:pPr>
              <a:t>26/9/2024</a:t>
            </a:fld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6847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6847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8C4E2CC-14A1-4543-92DC-717939B97B05}" type="slidenum">
              <a:rPr lang="es-AR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415184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A467B2-4BF8-4911-AD1D-6175FE2473D6}" type="datetimeFigureOut">
              <a:rPr lang="es-AR" smtClean="0"/>
              <a:pPr>
                <a:defRPr/>
              </a:pPr>
              <a:t>26/9/2024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FF3835-29B1-42D9-A750-45C4BDFC4260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  <p:pic>
        <p:nvPicPr>
          <p:cNvPr id="7" name="Imagen 10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79785" y="6205538"/>
            <a:ext cx="8783240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1890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971606-FE53-47A7-99C4-2ABD4960C8EF}" type="datetimeFigureOut">
              <a:rPr lang="es-AR" smtClean="0"/>
              <a:pPr>
                <a:defRPr/>
              </a:pPr>
              <a:t>26/9/2024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4512CA-115E-42AA-8599-B01577C97864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78542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3CDE3F-02AA-4D79-83D5-0AB275BF3BCC}" type="datetimeFigureOut">
              <a:rPr lang="es-AR" smtClean="0"/>
              <a:pPr>
                <a:defRPr/>
              </a:pPr>
              <a:t>26/9/2024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E6247-8672-4728-9438-4EF18AADCD76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81662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F6F880-8ECB-47A4-AC54-18700C556990}" type="datetimeFigureOut">
              <a:rPr lang="es-AR" smtClean="0"/>
              <a:pPr>
                <a:defRPr/>
              </a:pPr>
              <a:t>26/9/2024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9A7A73-5EC3-432F-9540-63D86F063410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  <p:pic>
        <p:nvPicPr>
          <p:cNvPr id="7" name="Imagen 10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79785" y="6205538"/>
            <a:ext cx="8783240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19462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A27909-841E-4E3F-876D-E984D3B52DAE}" type="datetimeFigureOut">
              <a:rPr lang="es-AR" smtClean="0"/>
              <a:pPr>
                <a:defRPr/>
              </a:pPr>
              <a:t>26/9/2024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CD8EF-FCCC-412C-9106-034160C8A205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8159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2C20BD-4F87-4479-9EA5-A7E3BA4B11D7}" type="datetimeFigureOut">
              <a:rPr lang="es-AR" smtClean="0"/>
              <a:pPr>
                <a:defRPr/>
              </a:pPr>
              <a:t>26/9/2024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6A676-4A3E-497B-9B2A-2C4172D955DA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26959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1BE00C-ADA8-4DDA-B776-73411B752D57}" type="datetimeFigureOut">
              <a:rPr lang="es-AR" smtClean="0"/>
              <a:pPr>
                <a:defRPr/>
              </a:pPr>
              <a:t>26/9/2024</a:t>
            </a:fld>
            <a:endParaRPr lang="es-A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9F2CB3-8C33-42E9-91A2-C1291B716C3E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55655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82F7CF-AA4D-48F0-824A-3F3875F078E6}" type="datetimeFigureOut">
              <a:rPr lang="es-AR" smtClean="0"/>
              <a:pPr>
                <a:defRPr/>
              </a:pPr>
              <a:t>26/9/2024</a:t>
            </a:fld>
            <a:endParaRPr lang="es-A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8087D4-088F-4E66-B777-64AE3D72580D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1748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A50C4-2CC3-461A-911B-83CF7896EE0F}" type="datetimeFigureOut">
              <a:rPr lang="es-AR" smtClean="0"/>
              <a:pPr>
                <a:defRPr/>
              </a:pPr>
              <a:t>26/9/2024</a:t>
            </a:fld>
            <a:endParaRPr lang="es-A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07608A-1E1A-4A61-B18D-6301F639C859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45066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5F544F-DCEB-410F-81D8-655307557C11}" type="datetimeFigureOut">
              <a:rPr lang="es-AR" smtClean="0"/>
              <a:pPr>
                <a:defRPr/>
              </a:pPr>
              <a:t>26/9/2024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5101CD-EFDB-40A1-9103-86C653BE840A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4710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B6766A-B210-42C0-84D2-A3D0A18BFC2C}" type="datetimeFigureOut">
              <a:rPr lang="es-AR" smtClean="0"/>
              <a:pPr>
                <a:defRPr/>
              </a:pPr>
              <a:t>26/9/2024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9E8F4E-BEFD-4666-B135-2C109F0EC279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53479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AA0B6C6-FB17-40D0-9686-8A227284F7A4}" type="datetimeFigureOut">
              <a:rPr lang="es-AR" smtClean="0"/>
              <a:pPr>
                <a:defRPr/>
              </a:pPr>
              <a:t>26/9/2024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62E79B6-5002-4037-99E3-AA8214F96FC2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518369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Imagen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4710" y="2338387"/>
            <a:ext cx="6129338" cy="1587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ángulo 1"/>
          <p:cNvSpPr/>
          <p:nvPr/>
        </p:nvSpPr>
        <p:spPr>
          <a:xfrm>
            <a:off x="3604614" y="3796393"/>
            <a:ext cx="3834685" cy="53952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AR" sz="2100" b="1" dirty="0" smtClean="0">
                <a:ln w="0"/>
                <a:solidFill>
                  <a:schemeClr val="tx1">
                    <a:lumMod val="65000"/>
                    <a:lumOff val="35000"/>
                  </a:schemeClr>
                </a:solidFill>
              </a:rPr>
              <a:t>Primer </a:t>
            </a:r>
            <a:r>
              <a:rPr lang="es-AR" sz="2100" b="1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</a:rPr>
              <a:t>Semestre </a:t>
            </a:r>
            <a:r>
              <a:rPr lang="es-AR" sz="2100" b="1" dirty="0" smtClean="0">
                <a:ln w="0"/>
                <a:solidFill>
                  <a:schemeClr val="tx1">
                    <a:lumMod val="65000"/>
                    <a:lumOff val="35000"/>
                  </a:schemeClr>
                </a:solidFill>
              </a:rPr>
              <a:t>2024</a:t>
            </a:r>
            <a:endParaRPr lang="es-AR" sz="2100" b="1" dirty="0">
              <a:ln w="0"/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56" y="5954395"/>
            <a:ext cx="6837045" cy="9036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0" y="229991"/>
            <a:ext cx="8557206" cy="501254"/>
            <a:chOff x="0" y="1253021"/>
            <a:chExt cx="8557206" cy="501254"/>
          </a:xfrm>
        </p:grpSpPr>
        <p:sp>
          <p:nvSpPr>
            <p:cNvPr id="9" name="Título 5"/>
            <p:cNvSpPr txBox="1">
              <a:spLocks/>
            </p:cNvSpPr>
            <p:nvPr/>
          </p:nvSpPr>
          <p:spPr>
            <a:xfrm>
              <a:off x="605876" y="1253021"/>
              <a:ext cx="7951330" cy="501254"/>
            </a:xfrm>
            <a:prstGeom prst="rect">
              <a:avLst/>
            </a:prstGeom>
            <a:solidFill>
              <a:srgbClr val="E4B2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 fontScale="7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Aft>
                  <a:spcPts val="0"/>
                </a:spcAft>
                <a:defRPr/>
              </a:pPr>
              <a:r>
                <a:rPr lang="es-AR" sz="2400" dirty="0">
                  <a:latin typeface="Trebuchet MS" panose="020B0603020202020204" pitchFamily="34" charset="0"/>
                </a:rPr>
                <a:t>MCV – SERIE POBREZA E INDIGENCIA CON EL IMPACTO DE PLANES NO MONETARIOS</a:t>
              </a:r>
            </a:p>
          </p:txBody>
        </p:sp>
        <p:grpSp>
          <p:nvGrpSpPr>
            <p:cNvPr id="12" name="Grupo 11"/>
            <p:cNvGrpSpPr/>
            <p:nvPr/>
          </p:nvGrpSpPr>
          <p:grpSpPr>
            <a:xfrm>
              <a:off x="0" y="1253021"/>
              <a:ext cx="543197" cy="501254"/>
              <a:chOff x="0" y="527695"/>
              <a:chExt cx="724262" cy="668338"/>
            </a:xfrm>
          </p:grpSpPr>
          <p:sp>
            <p:nvSpPr>
              <p:cNvPr id="13" name="Título 5"/>
              <p:cNvSpPr txBox="1">
                <a:spLocks/>
              </p:cNvSpPr>
              <p:nvPr/>
            </p:nvSpPr>
            <p:spPr>
              <a:xfrm>
                <a:off x="535578" y="527695"/>
                <a:ext cx="188684" cy="668338"/>
              </a:xfrm>
              <a:prstGeom prst="rect">
                <a:avLst/>
              </a:prstGeom>
              <a:solidFill>
                <a:srgbClr val="E4B2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4" name="Título 5"/>
              <p:cNvSpPr txBox="1">
                <a:spLocks/>
              </p:cNvSpPr>
              <p:nvPr/>
            </p:nvSpPr>
            <p:spPr>
              <a:xfrm>
                <a:off x="263322" y="527695"/>
                <a:ext cx="188684" cy="668338"/>
              </a:xfrm>
              <a:prstGeom prst="rect">
                <a:avLst/>
              </a:prstGeom>
              <a:solidFill>
                <a:srgbClr val="D37E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5" name="Título 5"/>
              <p:cNvSpPr txBox="1">
                <a:spLocks/>
              </p:cNvSpPr>
              <p:nvPr/>
            </p:nvSpPr>
            <p:spPr>
              <a:xfrm>
                <a:off x="0" y="527695"/>
                <a:ext cx="188684" cy="668338"/>
              </a:xfrm>
              <a:prstGeom prst="rect">
                <a:avLst/>
              </a:prstGeom>
              <a:solidFill>
                <a:srgbClr val="9E0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</p:grpSp>
      </p:grpSp>
      <p:pic>
        <p:nvPicPr>
          <p:cNvPr id="17" name="Imagen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625" y="6234630"/>
            <a:ext cx="1372173" cy="385996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1744" y="6240750"/>
            <a:ext cx="1067719" cy="271496"/>
          </a:xfrm>
          <a:prstGeom prst="rect">
            <a:avLst/>
          </a:prstGeom>
        </p:spPr>
      </p:pic>
      <p:pic>
        <p:nvPicPr>
          <p:cNvPr id="11" name="Imagen 10"/>
          <p:cNvPicPr/>
          <p:nvPr/>
        </p:nvPicPr>
        <p:blipFill>
          <a:blip r:embed="rId4"/>
          <a:stretch>
            <a:fillRect/>
          </a:stretch>
        </p:blipFill>
        <p:spPr>
          <a:xfrm>
            <a:off x="0" y="2124964"/>
            <a:ext cx="9128989" cy="2603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51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0" y="229991"/>
            <a:ext cx="8557206" cy="501254"/>
            <a:chOff x="0" y="1253021"/>
            <a:chExt cx="8557206" cy="501254"/>
          </a:xfrm>
        </p:grpSpPr>
        <p:sp>
          <p:nvSpPr>
            <p:cNvPr id="9" name="Título 5"/>
            <p:cNvSpPr txBox="1">
              <a:spLocks/>
            </p:cNvSpPr>
            <p:nvPr/>
          </p:nvSpPr>
          <p:spPr>
            <a:xfrm>
              <a:off x="605876" y="1253021"/>
              <a:ext cx="7951330" cy="501254"/>
            </a:xfrm>
            <a:prstGeom prst="rect">
              <a:avLst/>
            </a:prstGeom>
            <a:solidFill>
              <a:srgbClr val="E4B2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 fontScale="7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Aft>
                  <a:spcPts val="0"/>
                </a:spcAft>
                <a:defRPr/>
              </a:pPr>
              <a:r>
                <a:rPr lang="es-AR" sz="2400" dirty="0">
                  <a:latin typeface="Trebuchet MS" panose="020B0603020202020204" pitchFamily="34" charset="0"/>
                </a:rPr>
                <a:t>MCV – SERIE POBREZA E INDIGENCIA CON EL IMPACTO DE PLANES NO MONETARIOS</a:t>
              </a:r>
            </a:p>
          </p:txBody>
        </p:sp>
        <p:grpSp>
          <p:nvGrpSpPr>
            <p:cNvPr id="12" name="Grupo 11"/>
            <p:cNvGrpSpPr/>
            <p:nvPr/>
          </p:nvGrpSpPr>
          <p:grpSpPr>
            <a:xfrm>
              <a:off x="0" y="1253021"/>
              <a:ext cx="543197" cy="501254"/>
              <a:chOff x="0" y="527695"/>
              <a:chExt cx="724262" cy="668338"/>
            </a:xfrm>
          </p:grpSpPr>
          <p:sp>
            <p:nvSpPr>
              <p:cNvPr id="13" name="Título 5"/>
              <p:cNvSpPr txBox="1">
                <a:spLocks/>
              </p:cNvSpPr>
              <p:nvPr/>
            </p:nvSpPr>
            <p:spPr>
              <a:xfrm>
                <a:off x="535578" y="527695"/>
                <a:ext cx="188684" cy="668338"/>
              </a:xfrm>
              <a:prstGeom prst="rect">
                <a:avLst/>
              </a:prstGeom>
              <a:solidFill>
                <a:srgbClr val="E4B2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4" name="Título 5"/>
              <p:cNvSpPr txBox="1">
                <a:spLocks/>
              </p:cNvSpPr>
              <p:nvPr/>
            </p:nvSpPr>
            <p:spPr>
              <a:xfrm>
                <a:off x="263322" y="527695"/>
                <a:ext cx="188684" cy="668338"/>
              </a:xfrm>
              <a:prstGeom prst="rect">
                <a:avLst/>
              </a:prstGeom>
              <a:solidFill>
                <a:srgbClr val="D37E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5" name="Título 5"/>
              <p:cNvSpPr txBox="1">
                <a:spLocks/>
              </p:cNvSpPr>
              <p:nvPr/>
            </p:nvSpPr>
            <p:spPr>
              <a:xfrm>
                <a:off x="0" y="527695"/>
                <a:ext cx="188684" cy="668338"/>
              </a:xfrm>
              <a:prstGeom prst="rect">
                <a:avLst/>
              </a:prstGeom>
              <a:solidFill>
                <a:srgbClr val="9E0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</p:grpSp>
      </p:grpSp>
      <p:pic>
        <p:nvPicPr>
          <p:cNvPr id="17" name="Imagen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625" y="6234630"/>
            <a:ext cx="1372173" cy="385996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1744" y="6240750"/>
            <a:ext cx="1067719" cy="271496"/>
          </a:xfrm>
          <a:prstGeom prst="rect">
            <a:avLst/>
          </a:prstGeom>
        </p:spPr>
      </p:pic>
      <p:pic>
        <p:nvPicPr>
          <p:cNvPr id="11" name="Imagen 10"/>
          <p:cNvPicPr/>
          <p:nvPr/>
        </p:nvPicPr>
        <p:blipFill>
          <a:blip r:embed="rId4"/>
          <a:stretch>
            <a:fillRect/>
          </a:stretch>
        </p:blipFill>
        <p:spPr>
          <a:xfrm>
            <a:off x="0" y="2390502"/>
            <a:ext cx="9138396" cy="211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35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2 Subtítulo"/>
          <p:cNvSpPr txBox="1">
            <a:spLocks/>
          </p:cNvSpPr>
          <p:nvPr/>
        </p:nvSpPr>
        <p:spPr bwMode="auto">
          <a:xfrm>
            <a:off x="1355442" y="2299483"/>
            <a:ext cx="6400800" cy="1329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150000"/>
              </a:lnSpc>
              <a:spcBef>
                <a:spcPts val="750"/>
              </a:spcBef>
            </a:pPr>
            <a:r>
              <a:rPr lang="es-AR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Relevar las condiciones materiales de vida de las personas en los hogares del </a:t>
            </a:r>
            <a:r>
              <a:rPr lang="es-AR" sz="22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Gran Córdoba, </a:t>
            </a:r>
            <a:r>
              <a:rPr lang="es-AR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y conocer el impacto de los Planes No Monetarios del Gobierno de la Provincia de Córdoba en los hogares pobres e indigentes.</a:t>
            </a:r>
          </a:p>
        </p:txBody>
      </p:sp>
      <p:grpSp>
        <p:nvGrpSpPr>
          <p:cNvPr id="2" name="Grupo 1"/>
          <p:cNvGrpSpPr/>
          <p:nvPr/>
        </p:nvGrpSpPr>
        <p:grpSpPr>
          <a:xfrm>
            <a:off x="0" y="247181"/>
            <a:ext cx="3076303" cy="501254"/>
            <a:chOff x="0" y="1253021"/>
            <a:chExt cx="3076303" cy="501254"/>
          </a:xfrm>
        </p:grpSpPr>
        <p:sp>
          <p:nvSpPr>
            <p:cNvPr id="10" name="Título 5"/>
            <p:cNvSpPr txBox="1">
              <a:spLocks/>
            </p:cNvSpPr>
            <p:nvPr/>
          </p:nvSpPr>
          <p:spPr>
            <a:xfrm>
              <a:off x="619568" y="1253021"/>
              <a:ext cx="2456735" cy="501254"/>
            </a:xfrm>
            <a:prstGeom prst="rect">
              <a:avLst/>
            </a:prstGeom>
            <a:solidFill>
              <a:srgbClr val="E4B2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Aft>
                  <a:spcPts val="0"/>
                </a:spcAft>
                <a:defRPr/>
              </a:pPr>
              <a:r>
                <a:rPr lang="es-AR" sz="2400" dirty="0">
                  <a:latin typeface="Trebuchet MS" panose="020B0603020202020204" pitchFamily="34" charset="0"/>
                </a:rPr>
                <a:t>OBJETIVO</a:t>
              </a:r>
            </a:p>
          </p:txBody>
        </p:sp>
        <p:grpSp>
          <p:nvGrpSpPr>
            <p:cNvPr id="11" name="Grupo 10"/>
            <p:cNvGrpSpPr/>
            <p:nvPr/>
          </p:nvGrpSpPr>
          <p:grpSpPr>
            <a:xfrm>
              <a:off x="0" y="1253021"/>
              <a:ext cx="543197" cy="501254"/>
              <a:chOff x="0" y="527695"/>
              <a:chExt cx="724262" cy="668338"/>
            </a:xfrm>
          </p:grpSpPr>
          <p:sp>
            <p:nvSpPr>
              <p:cNvPr id="12" name="Título 5"/>
              <p:cNvSpPr txBox="1">
                <a:spLocks/>
              </p:cNvSpPr>
              <p:nvPr/>
            </p:nvSpPr>
            <p:spPr>
              <a:xfrm>
                <a:off x="535578" y="527695"/>
                <a:ext cx="188684" cy="668338"/>
              </a:xfrm>
              <a:prstGeom prst="rect">
                <a:avLst/>
              </a:prstGeom>
              <a:solidFill>
                <a:srgbClr val="E4B2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3" name="Título 5"/>
              <p:cNvSpPr txBox="1">
                <a:spLocks/>
              </p:cNvSpPr>
              <p:nvPr/>
            </p:nvSpPr>
            <p:spPr>
              <a:xfrm>
                <a:off x="263322" y="527695"/>
                <a:ext cx="188684" cy="668338"/>
              </a:xfrm>
              <a:prstGeom prst="rect">
                <a:avLst/>
              </a:prstGeom>
              <a:solidFill>
                <a:srgbClr val="D37E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4" name="Título 5"/>
              <p:cNvSpPr txBox="1">
                <a:spLocks/>
              </p:cNvSpPr>
              <p:nvPr/>
            </p:nvSpPr>
            <p:spPr>
              <a:xfrm>
                <a:off x="0" y="527695"/>
                <a:ext cx="188684" cy="668338"/>
              </a:xfrm>
              <a:prstGeom prst="rect">
                <a:avLst/>
              </a:prstGeom>
              <a:solidFill>
                <a:srgbClr val="9E0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</p:grpSp>
      </p:grpSp>
      <p:pic>
        <p:nvPicPr>
          <p:cNvPr id="17" name="Imagen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625" y="6234630"/>
            <a:ext cx="1372173" cy="385996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1744" y="6240750"/>
            <a:ext cx="1067719" cy="271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025110" y="1881792"/>
            <a:ext cx="3265884" cy="941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Asistencia Técnica del Instituto de Estadística y Demografía de la Facultad de Ciencias Económicas. Diseño de la muestra y expansores.</a:t>
            </a:r>
          </a:p>
        </p:txBody>
      </p:sp>
      <p:cxnSp>
        <p:nvCxnSpPr>
          <p:cNvPr id="8" name="7 Conector recto de flecha"/>
          <p:cNvCxnSpPr/>
          <p:nvPr/>
        </p:nvCxnSpPr>
        <p:spPr>
          <a:xfrm flipV="1">
            <a:off x="5290994" y="2352683"/>
            <a:ext cx="685800" cy="0"/>
          </a:xfrm>
          <a:prstGeom prst="straightConnector1">
            <a:avLst/>
          </a:prstGeom>
          <a:ln w="76200">
            <a:solidFill>
              <a:srgbClr val="53AAE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6150625" y="2005615"/>
            <a:ext cx="2406253" cy="6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130 Radios Censales seleccionados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10 viviendas por radio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1.300 Viviendas</a:t>
            </a:r>
          </a:p>
        </p:txBody>
      </p:sp>
      <p:sp>
        <p:nvSpPr>
          <p:cNvPr id="20" name="19 Rectángulo"/>
          <p:cNvSpPr/>
          <p:nvPr/>
        </p:nvSpPr>
        <p:spPr>
          <a:xfrm>
            <a:off x="2025109" y="3917750"/>
            <a:ext cx="3265885" cy="9417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Desarrollo del cuestionario, operativo de campo, elaboración de base de datos, procesamiento y construcción de indicadores.</a:t>
            </a:r>
          </a:p>
        </p:txBody>
      </p:sp>
      <p:cxnSp>
        <p:nvCxnSpPr>
          <p:cNvPr id="21" name="20 Conector recto de flecha"/>
          <p:cNvCxnSpPr/>
          <p:nvPr/>
        </p:nvCxnSpPr>
        <p:spPr>
          <a:xfrm>
            <a:off x="5290994" y="4187768"/>
            <a:ext cx="685800" cy="0"/>
          </a:xfrm>
          <a:prstGeom prst="straightConnector1">
            <a:avLst/>
          </a:prstGeom>
          <a:ln w="76200">
            <a:solidFill>
              <a:srgbClr val="53AAE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Rectángulo"/>
          <p:cNvSpPr/>
          <p:nvPr/>
        </p:nvSpPr>
        <p:spPr>
          <a:xfrm>
            <a:off x="6150625" y="3785084"/>
            <a:ext cx="2894784" cy="12938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1.300 viviendas visitadas/contactadas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78% </a:t>
            </a: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respuesta*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1.017 </a:t>
            </a: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hogares con respuesta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2.634 </a:t>
            </a: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personas relevadas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/>
          </a:p>
        </p:txBody>
      </p:sp>
      <p:pic>
        <p:nvPicPr>
          <p:cNvPr id="6154" name="29 Imagen"/>
          <p:cNvPicPr preferRelativeResize="0"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9569" y="4064794"/>
            <a:ext cx="1262665" cy="337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5" name="31 Imagen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680" y="2082094"/>
            <a:ext cx="1080441" cy="541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ángulo 12"/>
          <p:cNvSpPr/>
          <p:nvPr/>
        </p:nvSpPr>
        <p:spPr>
          <a:xfrm>
            <a:off x="2025109" y="5165388"/>
            <a:ext cx="3007217" cy="24753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AR" sz="1400" dirty="0" smtClean="0">
                <a:ln w="0"/>
                <a:solidFill>
                  <a:srgbClr val="53AAE0"/>
                </a:solidFill>
                <a:latin typeface="Trebuchet MS" panose="020B0603020202020204" pitchFamily="34" charset="0"/>
              </a:rPr>
              <a:t>Primer </a:t>
            </a:r>
            <a:r>
              <a:rPr lang="es-AR" sz="1400" dirty="0">
                <a:ln w="0"/>
                <a:solidFill>
                  <a:srgbClr val="53AAE0"/>
                </a:solidFill>
                <a:latin typeface="Trebuchet MS" panose="020B0603020202020204" pitchFamily="34" charset="0"/>
              </a:rPr>
              <a:t>Semestre </a:t>
            </a:r>
            <a:r>
              <a:rPr lang="es-AR" sz="1400" dirty="0" smtClean="0">
                <a:ln w="0"/>
                <a:solidFill>
                  <a:srgbClr val="53AAE0"/>
                </a:solidFill>
                <a:latin typeface="Trebuchet MS" panose="020B0603020202020204" pitchFamily="34" charset="0"/>
              </a:rPr>
              <a:t>2024</a:t>
            </a:r>
            <a:endParaRPr lang="es-AR" sz="1400" dirty="0">
              <a:ln w="0"/>
              <a:solidFill>
                <a:srgbClr val="53AAE0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6150625" y="5159686"/>
            <a:ext cx="2380007" cy="24753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AR" sz="1400" dirty="0">
                <a:ln w="0"/>
                <a:solidFill>
                  <a:srgbClr val="53AAE0"/>
                </a:solidFill>
                <a:latin typeface="Trebuchet MS" panose="020B0603020202020204" pitchFamily="34" charset="0"/>
              </a:rPr>
              <a:t>Promedio por trimestre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0" y="286369"/>
            <a:ext cx="4469845" cy="501254"/>
            <a:chOff x="0" y="1253021"/>
            <a:chExt cx="4469845" cy="501254"/>
          </a:xfrm>
        </p:grpSpPr>
        <p:sp>
          <p:nvSpPr>
            <p:cNvPr id="9" name="Título 5"/>
            <p:cNvSpPr txBox="1">
              <a:spLocks/>
            </p:cNvSpPr>
            <p:nvPr/>
          </p:nvSpPr>
          <p:spPr>
            <a:xfrm>
              <a:off x="619568" y="1253021"/>
              <a:ext cx="3850277" cy="501254"/>
            </a:xfrm>
            <a:prstGeom prst="rect">
              <a:avLst/>
            </a:prstGeom>
            <a:solidFill>
              <a:srgbClr val="E4B2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Aft>
                  <a:spcPts val="0"/>
                </a:spcAft>
                <a:defRPr/>
              </a:pPr>
              <a:r>
                <a:rPr lang="es-AR" sz="2400" dirty="0">
                  <a:latin typeface="Trebuchet MS" panose="020B0603020202020204" pitchFamily="34" charset="0"/>
                </a:rPr>
                <a:t>MCV – OPERATIVO</a:t>
              </a:r>
            </a:p>
          </p:txBody>
        </p:sp>
        <p:grpSp>
          <p:nvGrpSpPr>
            <p:cNvPr id="3" name="Grupo 2"/>
            <p:cNvGrpSpPr/>
            <p:nvPr/>
          </p:nvGrpSpPr>
          <p:grpSpPr>
            <a:xfrm>
              <a:off x="0" y="1253021"/>
              <a:ext cx="543197" cy="501254"/>
              <a:chOff x="0" y="527695"/>
              <a:chExt cx="724262" cy="668338"/>
            </a:xfrm>
          </p:grpSpPr>
          <p:sp>
            <p:nvSpPr>
              <p:cNvPr id="15" name="Título 5"/>
              <p:cNvSpPr txBox="1">
                <a:spLocks/>
              </p:cNvSpPr>
              <p:nvPr/>
            </p:nvSpPr>
            <p:spPr>
              <a:xfrm>
                <a:off x="535578" y="527695"/>
                <a:ext cx="188684" cy="668338"/>
              </a:xfrm>
              <a:prstGeom prst="rect">
                <a:avLst/>
              </a:prstGeom>
              <a:solidFill>
                <a:srgbClr val="E4B2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6" name="Título 5"/>
              <p:cNvSpPr txBox="1">
                <a:spLocks/>
              </p:cNvSpPr>
              <p:nvPr/>
            </p:nvSpPr>
            <p:spPr>
              <a:xfrm>
                <a:off x="263322" y="527695"/>
                <a:ext cx="188684" cy="668338"/>
              </a:xfrm>
              <a:prstGeom prst="rect">
                <a:avLst/>
              </a:prstGeom>
              <a:solidFill>
                <a:srgbClr val="D37E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7" name="Título 5"/>
              <p:cNvSpPr txBox="1">
                <a:spLocks/>
              </p:cNvSpPr>
              <p:nvPr/>
            </p:nvSpPr>
            <p:spPr>
              <a:xfrm>
                <a:off x="0" y="527695"/>
                <a:ext cx="188684" cy="668338"/>
              </a:xfrm>
              <a:prstGeom prst="rect">
                <a:avLst/>
              </a:prstGeom>
              <a:solidFill>
                <a:srgbClr val="9E0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</p:grpSp>
      </p:grpSp>
      <p:sp>
        <p:nvSpPr>
          <p:cNvPr id="5" name="21 Rectángulo">
            <a:extLst>
              <a:ext uri="{FF2B5EF4-FFF2-40B4-BE49-F238E27FC236}">
                <a16:creationId xmlns:a16="http://schemas.microsoft.com/office/drawing/2014/main" id="{2E7F9BC9-1A67-41C0-82E0-1619B56942F2}"/>
              </a:ext>
            </a:extLst>
          </p:cNvPr>
          <p:cNvSpPr/>
          <p:nvPr/>
        </p:nvSpPr>
        <p:spPr>
          <a:xfrm>
            <a:off x="543197" y="5629855"/>
            <a:ext cx="4940388" cy="12938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dirty="0">
                <a:solidFill>
                  <a:schemeClr val="tx1"/>
                </a:solidFill>
                <a:latin typeface="Trebuchet MS" panose="020B0603020202020204" pitchFamily="34" charset="0"/>
              </a:rPr>
              <a:t>*El relevamiento del </a:t>
            </a:r>
            <a:r>
              <a:rPr lang="es-ES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primer </a:t>
            </a:r>
            <a:r>
              <a:rPr lang="es-ES" sz="1000" dirty="0">
                <a:solidFill>
                  <a:schemeClr val="tx1"/>
                </a:solidFill>
                <a:latin typeface="Trebuchet MS" panose="020B0603020202020204" pitchFamily="34" charset="0"/>
              </a:rPr>
              <a:t>semestre </a:t>
            </a:r>
            <a:r>
              <a:rPr lang="es-ES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2023 </a:t>
            </a:r>
            <a:r>
              <a:rPr lang="es-ES" sz="1000" dirty="0">
                <a:solidFill>
                  <a:schemeClr val="tx1"/>
                </a:solidFill>
                <a:latin typeface="Trebuchet MS" panose="020B0603020202020204" pitchFamily="34" charset="0"/>
              </a:rPr>
              <a:t>se </a:t>
            </a:r>
            <a:r>
              <a:rPr lang="es-ES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realizó de manera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presencial.</a:t>
            </a:r>
            <a:endParaRPr lang="es-AR" sz="1000" dirty="0">
              <a:solidFill>
                <a:schemeClr val="tx1"/>
              </a:solidFill>
            </a:endParaRPr>
          </a:p>
        </p:txBody>
      </p:sp>
      <p:pic>
        <p:nvPicPr>
          <p:cNvPr id="23" name="Imagen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625" y="6234630"/>
            <a:ext cx="1372173" cy="385996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1744" y="6240750"/>
            <a:ext cx="1067719" cy="271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25470" y="1984181"/>
            <a:ext cx="3373347" cy="33480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GRAN CÓRDOBA - LOCALIDADES CONSIDERADAS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b="1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Córdoba Capital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Agua de Oro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Canteras del Sauce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El Manzano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La Calera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La Granja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Malvinas Argentinas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Mendiolaza</a:t>
            </a:r>
            <a:endParaRPr lang="es-AR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Río Ceballos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Saldán</a:t>
            </a:r>
            <a:endParaRPr lang="es-AR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Salsipuedes</a:t>
            </a:r>
            <a:endParaRPr lang="es-AR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Unquillo</a:t>
            </a:r>
            <a:endParaRPr lang="es-AR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Villa Allende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Villa el Fachinal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Parque Norte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Guiñazú Norte</a:t>
            </a:r>
          </a:p>
        </p:txBody>
      </p:sp>
      <p:pic>
        <p:nvPicPr>
          <p:cNvPr id="7173" name="3 Imagen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28484" y="1306610"/>
            <a:ext cx="3379640" cy="4703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upo 2"/>
          <p:cNvGrpSpPr/>
          <p:nvPr/>
        </p:nvGrpSpPr>
        <p:grpSpPr>
          <a:xfrm>
            <a:off x="0" y="247181"/>
            <a:ext cx="6092276" cy="501254"/>
            <a:chOff x="0" y="1253021"/>
            <a:chExt cx="6092276" cy="501254"/>
          </a:xfrm>
        </p:grpSpPr>
        <p:sp>
          <p:nvSpPr>
            <p:cNvPr id="9" name="Título 5"/>
            <p:cNvSpPr txBox="1">
              <a:spLocks/>
            </p:cNvSpPr>
            <p:nvPr/>
          </p:nvSpPr>
          <p:spPr>
            <a:xfrm>
              <a:off x="625470" y="1253021"/>
              <a:ext cx="5466806" cy="501254"/>
            </a:xfrm>
            <a:prstGeom prst="rect">
              <a:avLst/>
            </a:prstGeom>
            <a:solidFill>
              <a:srgbClr val="E4B2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Aft>
                  <a:spcPts val="0"/>
                </a:spcAft>
                <a:defRPr/>
              </a:pPr>
              <a:r>
                <a:rPr lang="es-AR" sz="2400" dirty="0">
                  <a:latin typeface="Trebuchet MS" panose="020B0603020202020204" pitchFamily="34" charset="0"/>
                </a:rPr>
                <a:t>MCV – COBERTURA GEOGRÁFICA</a:t>
              </a:r>
            </a:p>
          </p:txBody>
        </p:sp>
        <p:grpSp>
          <p:nvGrpSpPr>
            <p:cNvPr id="7" name="Grupo 6"/>
            <p:cNvGrpSpPr/>
            <p:nvPr/>
          </p:nvGrpSpPr>
          <p:grpSpPr>
            <a:xfrm>
              <a:off x="0" y="1253021"/>
              <a:ext cx="543197" cy="501254"/>
              <a:chOff x="0" y="527695"/>
              <a:chExt cx="724262" cy="668338"/>
            </a:xfrm>
          </p:grpSpPr>
          <p:sp>
            <p:nvSpPr>
              <p:cNvPr id="8" name="Título 5"/>
              <p:cNvSpPr txBox="1">
                <a:spLocks/>
              </p:cNvSpPr>
              <p:nvPr/>
            </p:nvSpPr>
            <p:spPr>
              <a:xfrm>
                <a:off x="535578" y="527695"/>
                <a:ext cx="188684" cy="668338"/>
              </a:xfrm>
              <a:prstGeom prst="rect">
                <a:avLst/>
              </a:prstGeom>
              <a:solidFill>
                <a:srgbClr val="E4B2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0" name="Título 5"/>
              <p:cNvSpPr txBox="1">
                <a:spLocks/>
              </p:cNvSpPr>
              <p:nvPr/>
            </p:nvSpPr>
            <p:spPr>
              <a:xfrm>
                <a:off x="263322" y="527695"/>
                <a:ext cx="188684" cy="668338"/>
              </a:xfrm>
              <a:prstGeom prst="rect">
                <a:avLst/>
              </a:prstGeom>
              <a:solidFill>
                <a:srgbClr val="D37E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1" name="Título 5"/>
              <p:cNvSpPr txBox="1">
                <a:spLocks/>
              </p:cNvSpPr>
              <p:nvPr/>
            </p:nvSpPr>
            <p:spPr>
              <a:xfrm>
                <a:off x="0" y="527695"/>
                <a:ext cx="188684" cy="668338"/>
              </a:xfrm>
              <a:prstGeom prst="rect">
                <a:avLst/>
              </a:prstGeom>
              <a:solidFill>
                <a:srgbClr val="9E0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</p:grpSp>
      </p:grpSp>
      <p:pic>
        <p:nvPicPr>
          <p:cNvPr id="14" name="Imagen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625" y="6234630"/>
            <a:ext cx="1372173" cy="385996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1744" y="6240750"/>
            <a:ext cx="1067719" cy="271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3197" y="733246"/>
            <a:ext cx="7789069" cy="61247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Canasta Alimentaria</a:t>
            </a:r>
            <a:endParaRPr lang="es-AR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marL="470297" indent="-1321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Se </a:t>
            </a:r>
            <a:r>
              <a:rPr lang="es-MX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utilizó la Canasta Básica </a:t>
            </a:r>
            <a:r>
              <a:rPr lang="es-MX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Alimentaria de </a:t>
            </a:r>
            <a:r>
              <a:rPr lang="es-MX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la Región Pampeana para el mes de </a:t>
            </a:r>
            <a:r>
              <a:rPr lang="es-MX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diciembre </a:t>
            </a:r>
            <a:r>
              <a:rPr lang="es-MX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de </a:t>
            </a:r>
            <a:r>
              <a:rPr lang="es-MX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2023 </a:t>
            </a:r>
            <a:r>
              <a:rPr lang="es-MX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(publicada por INDEC) y se la actualizó con el Índice de Precios al Consumidor (rubro alimentos) para la Región Pampeana (INDEC)</a:t>
            </a:r>
            <a:r>
              <a:rPr lang="es-A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.</a:t>
            </a:r>
          </a:p>
          <a:p>
            <a:pPr marL="470297" indent="-1321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Para las necesidades kilo-calóricas, para conformar los adultos equivalentes de cada hogar, se utilizó la tabla de adultos equivalentes del INDEC.</a:t>
            </a:r>
          </a:p>
          <a:p>
            <a:pPr marL="470297" indent="-1321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sz="1600" b="1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Canasta Total</a:t>
            </a:r>
          </a:p>
          <a:p>
            <a:pPr marL="470297" indent="-132160">
              <a:buFont typeface="Arial" pitchFamily="34" charset="0"/>
              <a:buChar char="•"/>
              <a:defRPr/>
            </a:pP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Para la determinación de la Canasta Básica Total se utilizó un coeficiente (inversa de </a:t>
            </a:r>
            <a:r>
              <a:rPr lang="es-ES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Engel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) ajustado según la composición del Índice de Precios al Consumidor (rubro 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alimentos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) del 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segundo 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semestre 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2023 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para la Región Pampeana (INDEC</a:t>
            </a: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).</a:t>
            </a:r>
            <a:endParaRPr lang="es-AR" sz="16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marL="338137" fontAlgn="auto">
              <a:spcBef>
                <a:spcPts val="0"/>
              </a:spcBef>
              <a:spcAft>
                <a:spcPts val="0"/>
              </a:spcAft>
              <a:defRPr/>
            </a:pPr>
            <a:endParaRPr lang="es-AR" sz="16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Ingresos Monetarios</a:t>
            </a:r>
          </a:p>
          <a:p>
            <a:pPr marL="470297" indent="-1321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Se indagó a los hogares utilizando las mismas preguntas que la Encuesta Permanente de Hogares (INDEC).</a:t>
            </a:r>
          </a:p>
          <a:p>
            <a:pPr marL="214313" indent="-21431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AR" sz="16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Planes no Monetarios</a:t>
            </a:r>
          </a:p>
          <a:p>
            <a:pPr marL="470297" indent="-1321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Se indagó la condición de percepción y la cantidad de beneficiarios por hogar</a:t>
            </a:r>
          </a:p>
          <a:p>
            <a:pPr marL="470297" indent="-13216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Valorización de planes no monetarios: para traducir en términos monetarios los planes indagados se trabajó según el tipo de plan. En el caso de los alimentarios, según su aporte Kilo-calórico. Para los planes de transporte, por el valor del boleto urbano de la ciudad de Córdoba. Para las tarifas sociales, con la bonificación promedio.</a:t>
            </a:r>
          </a:p>
        </p:txBody>
      </p:sp>
      <p:grpSp>
        <p:nvGrpSpPr>
          <p:cNvPr id="3" name="Grupo 2"/>
          <p:cNvGrpSpPr/>
          <p:nvPr/>
        </p:nvGrpSpPr>
        <p:grpSpPr>
          <a:xfrm>
            <a:off x="0" y="194930"/>
            <a:ext cx="4801467" cy="501254"/>
            <a:chOff x="0" y="1253021"/>
            <a:chExt cx="4801467" cy="501254"/>
          </a:xfrm>
        </p:grpSpPr>
        <p:sp>
          <p:nvSpPr>
            <p:cNvPr id="9" name="Título 5"/>
            <p:cNvSpPr txBox="1">
              <a:spLocks/>
            </p:cNvSpPr>
            <p:nvPr/>
          </p:nvSpPr>
          <p:spPr>
            <a:xfrm>
              <a:off x="627884" y="1253021"/>
              <a:ext cx="4173583" cy="501254"/>
            </a:xfrm>
            <a:prstGeom prst="rect">
              <a:avLst/>
            </a:prstGeom>
            <a:solidFill>
              <a:srgbClr val="E4B2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Aft>
                  <a:spcPts val="0"/>
                </a:spcAft>
                <a:defRPr/>
              </a:pPr>
              <a:r>
                <a:rPr lang="es-AR" sz="2400" dirty="0">
                  <a:latin typeface="Trebuchet MS" panose="020B0603020202020204" pitchFamily="34" charset="0"/>
                </a:rPr>
                <a:t>MCV – METODOLOGÍA</a:t>
              </a:r>
            </a:p>
          </p:txBody>
        </p:sp>
        <p:grpSp>
          <p:nvGrpSpPr>
            <p:cNvPr id="6" name="Grupo 5"/>
            <p:cNvGrpSpPr/>
            <p:nvPr/>
          </p:nvGrpSpPr>
          <p:grpSpPr>
            <a:xfrm>
              <a:off x="0" y="1253021"/>
              <a:ext cx="543197" cy="501254"/>
              <a:chOff x="0" y="527695"/>
              <a:chExt cx="724262" cy="668338"/>
            </a:xfrm>
          </p:grpSpPr>
          <p:sp>
            <p:nvSpPr>
              <p:cNvPr id="7" name="Título 5"/>
              <p:cNvSpPr txBox="1">
                <a:spLocks/>
              </p:cNvSpPr>
              <p:nvPr/>
            </p:nvSpPr>
            <p:spPr>
              <a:xfrm>
                <a:off x="535578" y="527695"/>
                <a:ext cx="188684" cy="668338"/>
              </a:xfrm>
              <a:prstGeom prst="rect">
                <a:avLst/>
              </a:prstGeom>
              <a:solidFill>
                <a:srgbClr val="E4B2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8" name="Título 5"/>
              <p:cNvSpPr txBox="1">
                <a:spLocks/>
              </p:cNvSpPr>
              <p:nvPr/>
            </p:nvSpPr>
            <p:spPr>
              <a:xfrm>
                <a:off x="263322" y="527695"/>
                <a:ext cx="188684" cy="668338"/>
              </a:xfrm>
              <a:prstGeom prst="rect">
                <a:avLst/>
              </a:prstGeom>
              <a:solidFill>
                <a:srgbClr val="D37E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0" name="Título 5"/>
              <p:cNvSpPr txBox="1">
                <a:spLocks/>
              </p:cNvSpPr>
              <p:nvPr/>
            </p:nvSpPr>
            <p:spPr>
              <a:xfrm>
                <a:off x="0" y="527695"/>
                <a:ext cx="188684" cy="668338"/>
              </a:xfrm>
              <a:prstGeom prst="rect">
                <a:avLst/>
              </a:prstGeom>
              <a:solidFill>
                <a:srgbClr val="9E0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767013" y="2971703"/>
            <a:ext cx="1460227" cy="406003"/>
          </a:xfrm>
          <a:prstGeom prst="roundRect">
            <a:avLst/>
          </a:prstGeom>
          <a:solidFill>
            <a:srgbClr val="53AAE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b="1" dirty="0" smtClean="0">
                <a:latin typeface="Trebuchet MS" panose="020B0603020202020204" pitchFamily="34" charset="0"/>
              </a:rPr>
              <a:t>63.000</a:t>
            </a:r>
            <a:endParaRPr lang="es-AR" sz="2400" b="1" dirty="0">
              <a:latin typeface="Trebuchet MS" panose="020B0603020202020204" pitchFamily="34" charset="0"/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4331744" y="2878809"/>
            <a:ext cx="4376602" cy="6232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cs typeface="+mn-cs"/>
              </a:rPr>
              <a:t>Son las personas que </a:t>
            </a:r>
            <a:r>
              <a:rPr lang="es-AR" sz="1650" b="1" dirty="0">
                <a:solidFill>
                  <a:srgbClr val="53AAE0"/>
                </a:solidFill>
                <a:latin typeface="Trebuchet MS" panose="020B0603020202020204" pitchFamily="34" charset="0"/>
                <a:cs typeface="+mn-cs"/>
              </a:rPr>
              <a:t>dejan de ser indigentes</a:t>
            </a:r>
          </a:p>
        </p:txBody>
      </p:sp>
      <p:sp>
        <p:nvSpPr>
          <p:cNvPr id="23" name="Rectángulo redondeado 3"/>
          <p:cNvSpPr/>
          <p:nvPr/>
        </p:nvSpPr>
        <p:spPr>
          <a:xfrm>
            <a:off x="2767013" y="4104578"/>
            <a:ext cx="1460227" cy="404813"/>
          </a:xfrm>
          <a:prstGeom prst="roundRect">
            <a:avLst/>
          </a:prstGeom>
          <a:solidFill>
            <a:srgbClr val="53AAE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b="1" dirty="0" smtClean="0">
                <a:latin typeface="Trebuchet MS" panose="020B0603020202020204" pitchFamily="34" charset="0"/>
              </a:rPr>
              <a:t>41.000</a:t>
            </a:r>
            <a:endParaRPr lang="es-AR" sz="2400" b="1" dirty="0">
              <a:latin typeface="Trebuchet MS" panose="020B0603020202020204" pitchFamily="34" charset="0"/>
            </a:endParaRPr>
          </a:p>
        </p:txBody>
      </p:sp>
      <p:sp>
        <p:nvSpPr>
          <p:cNvPr id="27" name="CuadroTexto 25"/>
          <p:cNvSpPr txBox="1"/>
          <p:nvPr/>
        </p:nvSpPr>
        <p:spPr>
          <a:xfrm>
            <a:off x="4331744" y="4068230"/>
            <a:ext cx="4036219" cy="62324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cs typeface="+mn-cs"/>
              </a:rPr>
              <a:t>Son las personas que </a:t>
            </a:r>
            <a:r>
              <a:rPr lang="es-AR" sz="1650" b="1" dirty="0">
                <a:solidFill>
                  <a:srgbClr val="53AAE0"/>
                </a:solidFill>
                <a:latin typeface="Trebuchet MS" panose="020B0603020202020204" pitchFamily="34" charset="0"/>
                <a:cs typeface="+mn-cs"/>
              </a:rPr>
              <a:t>dejan de ser pobres</a:t>
            </a:r>
          </a:p>
        </p:txBody>
      </p:sp>
      <p:sp>
        <p:nvSpPr>
          <p:cNvPr id="28" name="Rectángulo redondeado 33"/>
          <p:cNvSpPr/>
          <p:nvPr/>
        </p:nvSpPr>
        <p:spPr>
          <a:xfrm>
            <a:off x="398860" y="2351485"/>
            <a:ext cx="1961844" cy="243601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Incorporando los </a:t>
            </a:r>
            <a:r>
              <a:rPr lang="es-AR" sz="2000" b="1" dirty="0">
                <a:solidFill>
                  <a:srgbClr val="53AAE0"/>
                </a:solidFill>
                <a:latin typeface="Trebuchet MS" panose="020B0603020202020204" pitchFamily="34" charset="0"/>
              </a:rPr>
              <a:t>Planes No Monetarios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en los ingresos de los hogares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del Gran Córdoba</a:t>
            </a:r>
          </a:p>
        </p:txBody>
      </p:sp>
      <p:cxnSp>
        <p:nvCxnSpPr>
          <p:cNvPr id="29" name="Conector recto 40"/>
          <p:cNvCxnSpPr/>
          <p:nvPr/>
        </p:nvCxnSpPr>
        <p:spPr>
          <a:xfrm>
            <a:off x="2491333" y="2066311"/>
            <a:ext cx="0" cy="3138488"/>
          </a:xfrm>
          <a:prstGeom prst="line">
            <a:avLst/>
          </a:prstGeom>
          <a:ln w="28575">
            <a:solidFill>
              <a:srgbClr val="E4B25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/>
          <p:cNvSpPr/>
          <p:nvPr/>
        </p:nvSpPr>
        <p:spPr>
          <a:xfrm>
            <a:off x="2695528" y="2144713"/>
            <a:ext cx="3834685" cy="73409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AR" sz="2100" dirty="0" smtClean="0">
                <a:ln w="0"/>
                <a:solidFill>
                  <a:srgbClr val="53AAE0"/>
                </a:solidFill>
                <a:latin typeface="Trebuchet MS" panose="020B0603020202020204" pitchFamily="34" charset="0"/>
              </a:rPr>
              <a:t>Primer </a:t>
            </a:r>
            <a:r>
              <a:rPr lang="es-AR" sz="2100" dirty="0">
                <a:ln w="0"/>
                <a:solidFill>
                  <a:srgbClr val="53AAE0"/>
                </a:solidFill>
                <a:latin typeface="Trebuchet MS" panose="020B0603020202020204" pitchFamily="34" charset="0"/>
              </a:rPr>
              <a:t>Semestre </a:t>
            </a:r>
            <a:r>
              <a:rPr lang="es-AR" sz="2100" dirty="0" smtClean="0">
                <a:ln w="0"/>
                <a:solidFill>
                  <a:srgbClr val="53AAE0"/>
                </a:solidFill>
                <a:latin typeface="Trebuchet MS" panose="020B0603020202020204" pitchFamily="34" charset="0"/>
              </a:rPr>
              <a:t>2024</a:t>
            </a:r>
            <a:endParaRPr lang="es-AR" sz="2100" dirty="0">
              <a:ln w="0"/>
              <a:solidFill>
                <a:srgbClr val="53AAE0"/>
              </a:solidFill>
              <a:latin typeface="Trebuchet MS" panose="020B0603020202020204" pitchFamily="34" charset="0"/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0" y="229991"/>
            <a:ext cx="7326716" cy="501254"/>
            <a:chOff x="0" y="1253021"/>
            <a:chExt cx="7326716" cy="501254"/>
          </a:xfrm>
        </p:grpSpPr>
        <p:sp>
          <p:nvSpPr>
            <p:cNvPr id="9" name="Título 5"/>
            <p:cNvSpPr txBox="1">
              <a:spLocks/>
            </p:cNvSpPr>
            <p:nvPr/>
          </p:nvSpPr>
          <p:spPr>
            <a:xfrm>
              <a:off x="605876" y="1253021"/>
              <a:ext cx="6720840" cy="501254"/>
            </a:xfrm>
            <a:prstGeom prst="rect">
              <a:avLst/>
            </a:prstGeom>
            <a:solidFill>
              <a:srgbClr val="E4B2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Aft>
                  <a:spcPts val="0"/>
                </a:spcAft>
                <a:defRPr/>
              </a:pPr>
              <a:r>
                <a:rPr lang="es-AR" sz="2400" dirty="0">
                  <a:latin typeface="Trebuchet MS" panose="020B0603020202020204" pitchFamily="34" charset="0"/>
                </a:rPr>
                <a:t>MCV – IMPACTO DE PLANES NO MONETARIOS</a:t>
              </a:r>
            </a:p>
          </p:txBody>
        </p:sp>
        <p:grpSp>
          <p:nvGrpSpPr>
            <p:cNvPr id="12" name="Grupo 11"/>
            <p:cNvGrpSpPr/>
            <p:nvPr/>
          </p:nvGrpSpPr>
          <p:grpSpPr>
            <a:xfrm>
              <a:off x="0" y="1253021"/>
              <a:ext cx="543197" cy="501254"/>
              <a:chOff x="0" y="527695"/>
              <a:chExt cx="724262" cy="668338"/>
            </a:xfrm>
          </p:grpSpPr>
          <p:sp>
            <p:nvSpPr>
              <p:cNvPr id="13" name="Título 5"/>
              <p:cNvSpPr txBox="1">
                <a:spLocks/>
              </p:cNvSpPr>
              <p:nvPr/>
            </p:nvSpPr>
            <p:spPr>
              <a:xfrm>
                <a:off x="535578" y="527695"/>
                <a:ext cx="188684" cy="668338"/>
              </a:xfrm>
              <a:prstGeom prst="rect">
                <a:avLst/>
              </a:prstGeom>
              <a:solidFill>
                <a:srgbClr val="E4B2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4" name="Título 5"/>
              <p:cNvSpPr txBox="1">
                <a:spLocks/>
              </p:cNvSpPr>
              <p:nvPr/>
            </p:nvSpPr>
            <p:spPr>
              <a:xfrm>
                <a:off x="263322" y="527695"/>
                <a:ext cx="188684" cy="668338"/>
              </a:xfrm>
              <a:prstGeom prst="rect">
                <a:avLst/>
              </a:prstGeom>
              <a:solidFill>
                <a:srgbClr val="D37E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15" name="Título 5"/>
              <p:cNvSpPr txBox="1">
                <a:spLocks/>
              </p:cNvSpPr>
              <p:nvPr/>
            </p:nvSpPr>
            <p:spPr>
              <a:xfrm>
                <a:off x="0" y="527695"/>
                <a:ext cx="188684" cy="668338"/>
              </a:xfrm>
              <a:prstGeom prst="rect">
                <a:avLst/>
              </a:prstGeom>
              <a:solidFill>
                <a:srgbClr val="9E0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</p:grpSp>
      </p:grpSp>
      <p:sp>
        <p:nvSpPr>
          <p:cNvPr id="17" name="Rectángulo redondeado 16"/>
          <p:cNvSpPr/>
          <p:nvPr/>
        </p:nvSpPr>
        <p:spPr>
          <a:xfrm>
            <a:off x="6448228" y="3536228"/>
            <a:ext cx="1460227" cy="40600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dirty="0">
                <a:latin typeface="Trebuchet MS" panose="020B0603020202020204" pitchFamily="34" charset="0"/>
              </a:rPr>
              <a:t>1</a:t>
            </a:r>
            <a:r>
              <a:rPr lang="es-AR" sz="1200" b="1" dirty="0" smtClean="0">
                <a:latin typeface="Trebuchet MS" panose="020B0603020202020204" pitchFamily="34" charset="0"/>
              </a:rPr>
              <a:t>S 2023: 46.000</a:t>
            </a:r>
            <a:endParaRPr lang="es-AR" sz="1200" b="1" dirty="0">
              <a:latin typeface="Trebuchet MS" panose="020B0603020202020204" pitchFamily="34" charset="0"/>
            </a:endParaRPr>
          </a:p>
        </p:txBody>
      </p:sp>
      <p:sp>
        <p:nvSpPr>
          <p:cNvPr id="18" name="Rectángulo redondeado 3"/>
          <p:cNvSpPr/>
          <p:nvPr/>
        </p:nvSpPr>
        <p:spPr>
          <a:xfrm>
            <a:off x="6448228" y="4669103"/>
            <a:ext cx="1460227" cy="40481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dirty="0">
                <a:latin typeface="Trebuchet MS" panose="020B0603020202020204" pitchFamily="34" charset="0"/>
              </a:rPr>
              <a:t>1</a:t>
            </a:r>
            <a:r>
              <a:rPr lang="es-AR" sz="1200" b="1" dirty="0" smtClean="0">
                <a:latin typeface="Trebuchet MS" panose="020B0603020202020204" pitchFamily="34" charset="0"/>
              </a:rPr>
              <a:t>S 2022: 37.000</a:t>
            </a:r>
            <a:endParaRPr lang="es-AR" sz="1200" b="1" dirty="0">
              <a:latin typeface="Trebuchet MS" panose="020B0603020202020204" pitchFamily="34" charset="0"/>
            </a:endParaRP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625" y="6234630"/>
            <a:ext cx="1372173" cy="385996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1744" y="6240750"/>
            <a:ext cx="1067719" cy="271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CuadroTexto 6"/>
          <p:cNvSpPr txBox="1">
            <a:spLocks noChangeArrowheads="1"/>
          </p:cNvSpPr>
          <p:nvPr/>
        </p:nvSpPr>
        <p:spPr bwMode="auto">
          <a:xfrm>
            <a:off x="953569" y="1633717"/>
            <a:ext cx="182165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Considerando Ingresos Monetarios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2928937" y="1827677"/>
            <a:ext cx="1492327" cy="406003"/>
          </a:xfrm>
          <a:prstGeom prst="roundRect">
            <a:avLst/>
          </a:prstGeom>
          <a:solidFill>
            <a:srgbClr val="53AAE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b="1" dirty="0" smtClean="0">
                <a:latin typeface="Trebuchet MS" panose="020B0603020202020204" pitchFamily="34" charset="0"/>
              </a:rPr>
              <a:t>48,9 </a:t>
            </a:r>
            <a:r>
              <a:rPr lang="es-AR" sz="2400" b="1" dirty="0">
                <a:latin typeface="Trebuchet MS" panose="020B0603020202020204" pitchFamily="34" charset="0"/>
              </a:rPr>
              <a:t>%</a:t>
            </a:r>
          </a:p>
        </p:txBody>
      </p:sp>
      <p:sp>
        <p:nvSpPr>
          <p:cNvPr id="12294" name="CuadroTexto 9"/>
          <p:cNvSpPr txBox="1">
            <a:spLocks noChangeArrowheads="1"/>
          </p:cNvSpPr>
          <p:nvPr/>
        </p:nvSpPr>
        <p:spPr bwMode="auto">
          <a:xfrm>
            <a:off x="957829" y="3004396"/>
            <a:ext cx="199429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Impacto </a:t>
            </a: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de los</a:t>
            </a:r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Planes No Monetarios</a:t>
            </a:r>
          </a:p>
        </p:txBody>
      </p:sp>
      <p:pic>
        <p:nvPicPr>
          <p:cNvPr id="11" name="Picture 6" descr="Resultado de imagen para icono personas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196" y="1724026"/>
            <a:ext cx="510693" cy="583499"/>
          </a:xfrm>
          <a:prstGeom prst="rect">
            <a:avLst/>
          </a:prstGeom>
          <a:solidFill>
            <a:srgbClr val="9E0D49"/>
          </a:solidFill>
        </p:spPr>
      </p:pic>
      <p:sp>
        <p:nvSpPr>
          <p:cNvPr id="12" name="Rectángulo redondeado 11"/>
          <p:cNvSpPr/>
          <p:nvPr/>
        </p:nvSpPr>
        <p:spPr>
          <a:xfrm>
            <a:off x="2943913" y="3241576"/>
            <a:ext cx="1463751" cy="406004"/>
          </a:xfrm>
          <a:prstGeom prst="roundRect">
            <a:avLst/>
          </a:prstGeom>
          <a:solidFill>
            <a:srgbClr val="53AAE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b="1" dirty="0" smtClean="0">
                <a:latin typeface="Trebuchet MS" panose="020B0603020202020204" pitchFamily="34" charset="0"/>
              </a:rPr>
              <a:t>-2,4 </a:t>
            </a:r>
            <a:r>
              <a:rPr lang="es-AR" sz="2400" b="1" dirty="0">
                <a:latin typeface="Trebuchet MS" panose="020B0603020202020204" pitchFamily="34" charset="0"/>
              </a:rPr>
              <a:t>pp</a:t>
            </a:r>
          </a:p>
        </p:txBody>
      </p:sp>
      <p:sp>
        <p:nvSpPr>
          <p:cNvPr id="12298" name="CuadroTexto 13"/>
          <p:cNvSpPr txBox="1">
            <a:spLocks noChangeArrowheads="1"/>
          </p:cNvSpPr>
          <p:nvPr/>
        </p:nvSpPr>
        <p:spPr bwMode="auto">
          <a:xfrm>
            <a:off x="5539467" y="1679883"/>
            <a:ext cx="329207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A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837.000 </a:t>
            </a: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Personas pobres (indigentes + pobres no indigentes) en Gran Córdoba.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4634575" y="2353854"/>
            <a:ext cx="743730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400" b="1" dirty="0">
                <a:solidFill>
                  <a:srgbClr val="53AAE0"/>
                </a:solidFill>
                <a:latin typeface="Trebuchet MS" panose="020B0603020202020204" pitchFamily="34" charset="0"/>
                <a:cs typeface="+mn-cs"/>
              </a:rPr>
              <a:t>Pobres</a:t>
            </a:r>
            <a:endParaRPr lang="es-AR" sz="1400" dirty="0">
              <a:solidFill>
                <a:srgbClr val="53AAE0"/>
              </a:solidFill>
              <a:latin typeface="Trebuchet MS" panose="020B0603020202020204" pitchFamily="34" charset="0"/>
              <a:cs typeface="+mn-cs"/>
            </a:endParaRPr>
          </a:p>
        </p:txBody>
      </p:sp>
      <p:sp>
        <p:nvSpPr>
          <p:cNvPr id="12300" name="CuadroTexto 15"/>
          <p:cNvSpPr txBox="1">
            <a:spLocks noChangeArrowheads="1"/>
          </p:cNvSpPr>
          <p:nvPr/>
        </p:nvSpPr>
        <p:spPr bwMode="auto">
          <a:xfrm>
            <a:off x="4611376" y="3216405"/>
            <a:ext cx="20038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41.000</a:t>
            </a:r>
            <a:r>
              <a:rPr lang="es-A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personas dejan de ser Pobres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7208855" y="3019138"/>
            <a:ext cx="1681163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cs typeface="+mn-cs"/>
              </a:rPr>
              <a:t>Se reduce la cantidad de pobres no indigentes </a:t>
            </a:r>
            <a:r>
              <a:rPr lang="es-AR" sz="1600" b="1" dirty="0" smtClean="0">
                <a:solidFill>
                  <a:srgbClr val="53AAE0"/>
                </a:solidFill>
                <a:latin typeface="Trebuchet MS" panose="020B0603020202020204" pitchFamily="34" charset="0"/>
              </a:rPr>
              <a:t>6,6%</a:t>
            </a:r>
            <a:endParaRPr lang="es-AR" sz="1600" b="1" dirty="0">
              <a:solidFill>
                <a:srgbClr val="53AAE0"/>
              </a:solidFill>
              <a:latin typeface="Trebuchet MS" panose="020B0603020202020204" pitchFamily="34" charset="0"/>
            </a:endParaRPr>
          </a:p>
        </p:txBody>
      </p:sp>
      <p:sp>
        <p:nvSpPr>
          <p:cNvPr id="12303" name="CuadroTexto 18"/>
          <p:cNvSpPr txBox="1">
            <a:spLocks noChangeArrowheads="1"/>
          </p:cNvSpPr>
          <p:nvPr/>
        </p:nvSpPr>
        <p:spPr bwMode="auto">
          <a:xfrm>
            <a:off x="953569" y="4654153"/>
            <a:ext cx="167759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% FINAL DE POBREZA</a:t>
            </a:r>
            <a:endParaRPr lang="es-AR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20" name="Rectángulo redondeado 19"/>
          <p:cNvSpPr/>
          <p:nvPr/>
        </p:nvSpPr>
        <p:spPr>
          <a:xfrm>
            <a:off x="2955131" y="4698442"/>
            <a:ext cx="1492326" cy="406004"/>
          </a:xfrm>
          <a:prstGeom prst="roundRect">
            <a:avLst/>
          </a:prstGeom>
          <a:solidFill>
            <a:srgbClr val="0092CE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b="1" dirty="0" smtClean="0">
                <a:latin typeface="Trebuchet MS" panose="020B0603020202020204" pitchFamily="34" charset="0"/>
              </a:rPr>
              <a:t>46,5 </a:t>
            </a:r>
            <a:r>
              <a:rPr lang="es-AR" sz="2400" b="1" dirty="0">
                <a:latin typeface="Trebuchet MS" panose="020B0603020202020204" pitchFamily="34" charset="0"/>
              </a:rPr>
              <a:t>%</a:t>
            </a:r>
          </a:p>
        </p:txBody>
      </p:sp>
      <p:sp>
        <p:nvSpPr>
          <p:cNvPr id="12305" name="CuadroTexto 20"/>
          <p:cNvSpPr txBox="1">
            <a:spLocks noChangeArrowheads="1"/>
          </p:cNvSpPr>
          <p:nvPr/>
        </p:nvSpPr>
        <p:spPr bwMode="auto">
          <a:xfrm>
            <a:off x="4611376" y="4700371"/>
            <a:ext cx="25741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796.000</a:t>
            </a:r>
            <a:r>
              <a:rPr lang="es-A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personas pobres en Gran Córdoba</a:t>
            </a:r>
          </a:p>
        </p:txBody>
      </p:sp>
      <p:pic>
        <p:nvPicPr>
          <p:cNvPr id="23" name="Picture 6" descr="Resultado de imagen para icono personas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088" y="3019138"/>
            <a:ext cx="421528" cy="481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7 Conector recto de flecha"/>
          <p:cNvCxnSpPr/>
          <p:nvPr/>
        </p:nvCxnSpPr>
        <p:spPr>
          <a:xfrm>
            <a:off x="3699491" y="2513048"/>
            <a:ext cx="3606" cy="423216"/>
          </a:xfrm>
          <a:prstGeom prst="straightConnector1">
            <a:avLst/>
          </a:prstGeom>
          <a:ln w="76200">
            <a:solidFill>
              <a:srgbClr val="53AAE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7 Conector recto de flecha"/>
          <p:cNvCxnSpPr/>
          <p:nvPr/>
        </p:nvCxnSpPr>
        <p:spPr>
          <a:xfrm>
            <a:off x="3671494" y="3927726"/>
            <a:ext cx="3606" cy="423216"/>
          </a:xfrm>
          <a:prstGeom prst="straightConnector1">
            <a:avLst/>
          </a:prstGeom>
          <a:ln w="76200">
            <a:solidFill>
              <a:srgbClr val="53AAE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7 Conector recto de flecha"/>
          <p:cNvCxnSpPr/>
          <p:nvPr/>
        </p:nvCxnSpPr>
        <p:spPr>
          <a:xfrm flipV="1">
            <a:off x="6699376" y="3682267"/>
            <a:ext cx="425301" cy="3895"/>
          </a:xfrm>
          <a:prstGeom prst="straightConnector1">
            <a:avLst/>
          </a:prstGeom>
          <a:ln w="76200">
            <a:solidFill>
              <a:srgbClr val="53AAE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upo 1"/>
          <p:cNvGrpSpPr/>
          <p:nvPr/>
        </p:nvGrpSpPr>
        <p:grpSpPr>
          <a:xfrm>
            <a:off x="0" y="223449"/>
            <a:ext cx="3799743" cy="501488"/>
            <a:chOff x="0" y="1252787"/>
            <a:chExt cx="3799743" cy="501488"/>
          </a:xfrm>
        </p:grpSpPr>
        <p:sp>
          <p:nvSpPr>
            <p:cNvPr id="9" name="Título 5"/>
            <p:cNvSpPr txBox="1">
              <a:spLocks/>
            </p:cNvSpPr>
            <p:nvPr/>
          </p:nvSpPr>
          <p:spPr>
            <a:xfrm>
              <a:off x="605875" y="1252787"/>
              <a:ext cx="3193868" cy="501254"/>
            </a:xfrm>
            <a:prstGeom prst="rect">
              <a:avLst/>
            </a:prstGeom>
            <a:solidFill>
              <a:srgbClr val="E4B2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Aft>
                  <a:spcPts val="0"/>
                </a:spcAft>
                <a:defRPr/>
              </a:pPr>
              <a:r>
                <a:rPr lang="es-AR" sz="2400" dirty="0">
                  <a:latin typeface="Trebuchet MS" panose="020B0603020202020204" pitchFamily="34" charset="0"/>
                </a:rPr>
                <a:t>MCV - POBREZA</a:t>
              </a:r>
            </a:p>
          </p:txBody>
        </p:sp>
        <p:grpSp>
          <p:nvGrpSpPr>
            <p:cNvPr id="27" name="Grupo 26"/>
            <p:cNvGrpSpPr/>
            <p:nvPr/>
          </p:nvGrpSpPr>
          <p:grpSpPr>
            <a:xfrm>
              <a:off x="0" y="1253021"/>
              <a:ext cx="543197" cy="501254"/>
              <a:chOff x="0" y="527695"/>
              <a:chExt cx="724262" cy="668338"/>
            </a:xfrm>
          </p:grpSpPr>
          <p:sp>
            <p:nvSpPr>
              <p:cNvPr id="28" name="Título 5"/>
              <p:cNvSpPr txBox="1">
                <a:spLocks/>
              </p:cNvSpPr>
              <p:nvPr/>
            </p:nvSpPr>
            <p:spPr>
              <a:xfrm>
                <a:off x="535578" y="527695"/>
                <a:ext cx="188684" cy="668338"/>
              </a:xfrm>
              <a:prstGeom prst="rect">
                <a:avLst/>
              </a:prstGeom>
              <a:solidFill>
                <a:srgbClr val="E4B2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29" name="Título 5"/>
              <p:cNvSpPr txBox="1">
                <a:spLocks/>
              </p:cNvSpPr>
              <p:nvPr/>
            </p:nvSpPr>
            <p:spPr>
              <a:xfrm>
                <a:off x="263322" y="527695"/>
                <a:ext cx="188684" cy="668338"/>
              </a:xfrm>
              <a:prstGeom prst="rect">
                <a:avLst/>
              </a:prstGeom>
              <a:solidFill>
                <a:srgbClr val="D37E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30" name="Título 5"/>
              <p:cNvSpPr txBox="1">
                <a:spLocks/>
              </p:cNvSpPr>
              <p:nvPr/>
            </p:nvSpPr>
            <p:spPr>
              <a:xfrm>
                <a:off x="0" y="527695"/>
                <a:ext cx="188684" cy="668338"/>
              </a:xfrm>
              <a:prstGeom prst="rect">
                <a:avLst/>
              </a:prstGeom>
              <a:solidFill>
                <a:srgbClr val="9E0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</p:grpSp>
      </p:grpSp>
      <p:sp>
        <p:nvSpPr>
          <p:cNvPr id="32" name="Rectángulo redondeado 31"/>
          <p:cNvSpPr/>
          <p:nvPr/>
        </p:nvSpPr>
        <p:spPr>
          <a:xfrm>
            <a:off x="5554076" y="2598260"/>
            <a:ext cx="1492327" cy="40600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dirty="0">
                <a:latin typeface="Trebuchet MS" panose="020B0603020202020204" pitchFamily="34" charset="0"/>
              </a:rPr>
              <a:t>1</a:t>
            </a:r>
            <a:r>
              <a:rPr lang="es-AR" sz="1200" b="1" dirty="0" smtClean="0">
                <a:latin typeface="Trebuchet MS" panose="020B0603020202020204" pitchFamily="34" charset="0"/>
              </a:rPr>
              <a:t>S 2023: 40,6%</a:t>
            </a:r>
            <a:endParaRPr lang="es-AR" sz="1200" b="1" dirty="0">
              <a:latin typeface="Trebuchet MS" panose="020B0603020202020204" pitchFamily="34" charset="0"/>
            </a:endParaRPr>
          </a:p>
        </p:txBody>
      </p:sp>
      <p:sp>
        <p:nvSpPr>
          <p:cNvPr id="33" name="Rectángulo redondeado 32"/>
          <p:cNvSpPr/>
          <p:nvPr/>
        </p:nvSpPr>
        <p:spPr>
          <a:xfrm>
            <a:off x="5569052" y="4012159"/>
            <a:ext cx="1463751" cy="40600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dirty="0">
                <a:latin typeface="Trebuchet MS" panose="020B0603020202020204" pitchFamily="34" charset="0"/>
              </a:rPr>
              <a:t>1</a:t>
            </a:r>
            <a:r>
              <a:rPr lang="es-AR" sz="1200" b="1" dirty="0" smtClean="0">
                <a:latin typeface="Trebuchet MS" panose="020B0603020202020204" pitchFamily="34" charset="0"/>
              </a:rPr>
              <a:t>S 2023: -2,1 </a:t>
            </a:r>
            <a:r>
              <a:rPr lang="es-AR" sz="1200" b="1" dirty="0">
                <a:latin typeface="Trebuchet MS" panose="020B0603020202020204" pitchFamily="34" charset="0"/>
              </a:rPr>
              <a:t>pp</a:t>
            </a:r>
          </a:p>
        </p:txBody>
      </p:sp>
      <p:sp>
        <p:nvSpPr>
          <p:cNvPr id="34" name="Rectángulo redondeado 33"/>
          <p:cNvSpPr/>
          <p:nvPr/>
        </p:nvSpPr>
        <p:spPr>
          <a:xfrm>
            <a:off x="5580270" y="5469025"/>
            <a:ext cx="1492326" cy="40600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dirty="0">
                <a:latin typeface="Trebuchet MS" panose="020B0603020202020204" pitchFamily="34" charset="0"/>
              </a:rPr>
              <a:t>1</a:t>
            </a:r>
            <a:r>
              <a:rPr lang="es-AR" sz="1200" b="1" dirty="0" smtClean="0">
                <a:latin typeface="Trebuchet MS" panose="020B0603020202020204" pitchFamily="34" charset="0"/>
              </a:rPr>
              <a:t>S 2023: 38,5 </a:t>
            </a:r>
            <a:r>
              <a:rPr lang="es-AR" sz="1200" b="1" dirty="0">
                <a:latin typeface="Trebuchet MS" panose="020B0603020202020204" pitchFamily="34" charset="0"/>
              </a:rPr>
              <a:t>%</a:t>
            </a:r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625" y="6234630"/>
            <a:ext cx="1372173" cy="385996"/>
          </a:xfrm>
          <a:prstGeom prst="rect">
            <a:avLst/>
          </a:prstGeom>
        </p:spPr>
      </p:pic>
      <p:pic>
        <p:nvPicPr>
          <p:cNvPr id="37" name="Imagen 3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1744" y="6240750"/>
            <a:ext cx="1067719" cy="271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CuadroTexto 2"/>
          <p:cNvSpPr txBox="1">
            <a:spLocks noChangeArrowheads="1"/>
          </p:cNvSpPr>
          <p:nvPr/>
        </p:nvSpPr>
        <p:spPr bwMode="auto">
          <a:xfrm>
            <a:off x="1868966" y="1417439"/>
            <a:ext cx="182284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Considerando Ingresos Monetarios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3514860" y="1544002"/>
            <a:ext cx="1420247" cy="415140"/>
          </a:xfrm>
          <a:prstGeom prst="roundRect">
            <a:avLst/>
          </a:prstGeom>
          <a:solidFill>
            <a:srgbClr val="53AAE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b="1" dirty="0" smtClean="0">
                <a:latin typeface="Trebuchet MS" panose="020B0603020202020204" pitchFamily="34" charset="0"/>
              </a:rPr>
              <a:t>11,6 </a:t>
            </a:r>
            <a:r>
              <a:rPr lang="es-AR" sz="2400" b="1" dirty="0">
                <a:latin typeface="Trebuchet MS" panose="020B0603020202020204" pitchFamily="34" charset="0"/>
              </a:rPr>
              <a:t>%</a:t>
            </a:r>
          </a:p>
        </p:txBody>
      </p:sp>
      <p:sp>
        <p:nvSpPr>
          <p:cNvPr id="10246" name="CuadroTexto 15"/>
          <p:cNvSpPr txBox="1">
            <a:spLocks noChangeArrowheads="1"/>
          </p:cNvSpPr>
          <p:nvPr/>
        </p:nvSpPr>
        <p:spPr bwMode="auto">
          <a:xfrm>
            <a:off x="1837270" y="3094491"/>
            <a:ext cx="167759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Impacto </a:t>
            </a: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de los</a:t>
            </a:r>
            <a:r>
              <a:rPr lang="es-A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Planes No Monetarios</a:t>
            </a:r>
          </a:p>
        </p:txBody>
      </p:sp>
      <p:sp>
        <p:nvSpPr>
          <p:cNvPr id="21" name="Rectángulo redondeado 20"/>
          <p:cNvSpPr/>
          <p:nvPr/>
        </p:nvSpPr>
        <p:spPr>
          <a:xfrm>
            <a:off x="3546557" y="3251628"/>
            <a:ext cx="1332797" cy="461574"/>
          </a:xfrm>
          <a:prstGeom prst="roundRect">
            <a:avLst/>
          </a:prstGeom>
          <a:solidFill>
            <a:srgbClr val="53AAE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b="1" dirty="0" smtClean="0">
                <a:latin typeface="Trebuchet MS" panose="020B0603020202020204" pitchFamily="34" charset="0"/>
              </a:rPr>
              <a:t>3,7 </a:t>
            </a:r>
            <a:r>
              <a:rPr lang="es-AR" sz="2400" b="1" dirty="0">
                <a:latin typeface="Trebuchet MS" panose="020B0603020202020204" pitchFamily="34" charset="0"/>
              </a:rPr>
              <a:t>pp</a:t>
            </a:r>
          </a:p>
        </p:txBody>
      </p:sp>
      <p:sp>
        <p:nvSpPr>
          <p:cNvPr id="10250" name="CuadroTexto 25"/>
          <p:cNvSpPr txBox="1">
            <a:spLocks noChangeArrowheads="1"/>
          </p:cNvSpPr>
          <p:nvPr/>
        </p:nvSpPr>
        <p:spPr bwMode="auto">
          <a:xfrm>
            <a:off x="6088154" y="1459184"/>
            <a:ext cx="28407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A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198.000</a:t>
            </a:r>
            <a:r>
              <a:rPr lang="es-A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Personas Indigentes en Gran Córdoba.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4958592" y="1332069"/>
            <a:ext cx="1045479" cy="894499"/>
            <a:chOff x="4958592" y="1097186"/>
            <a:chExt cx="1045479" cy="894499"/>
          </a:xfrm>
        </p:grpSpPr>
        <p:pic>
          <p:nvPicPr>
            <p:cNvPr id="1030" name="Picture 6" descr="Resultado de imagen para icono personas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2739" y="1097186"/>
              <a:ext cx="510693" cy="583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ángulo 23"/>
            <p:cNvSpPr/>
            <p:nvPr/>
          </p:nvSpPr>
          <p:spPr>
            <a:xfrm>
              <a:off x="4958592" y="1683908"/>
              <a:ext cx="104547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AR" sz="1400" b="1" dirty="0">
                  <a:solidFill>
                    <a:srgbClr val="53AAE0"/>
                  </a:solidFill>
                  <a:latin typeface="Trebuchet MS" panose="020B0603020202020204" pitchFamily="34" charset="0"/>
                  <a:cs typeface="+mn-cs"/>
                </a:rPr>
                <a:t>Indigentes</a:t>
              </a:r>
              <a:endParaRPr lang="es-AR" sz="1400" dirty="0">
                <a:solidFill>
                  <a:srgbClr val="53AAE0"/>
                </a:solidFill>
                <a:latin typeface="Trebuchet MS" panose="020B0603020202020204" pitchFamily="34" charset="0"/>
                <a:cs typeface="+mn-cs"/>
              </a:endParaRPr>
            </a:p>
          </p:txBody>
        </p:sp>
      </p:grpSp>
      <p:sp>
        <p:nvSpPr>
          <p:cNvPr id="10252" name="CuadroTexto 29"/>
          <p:cNvSpPr txBox="1">
            <a:spLocks noChangeArrowheads="1"/>
          </p:cNvSpPr>
          <p:nvPr/>
        </p:nvSpPr>
        <p:spPr bwMode="auto">
          <a:xfrm>
            <a:off x="4942410" y="3094491"/>
            <a:ext cx="20026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A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63.000</a:t>
            </a:r>
            <a:r>
              <a:rPr lang="es-A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Personas dejan de ser Indigentes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7086362" y="3169452"/>
            <a:ext cx="168235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cs typeface="+mn-cs"/>
              </a:rPr>
              <a:t>Se reduce la Indigencia en </a:t>
            </a:r>
            <a:r>
              <a:rPr lang="es-A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cs typeface="+mn-cs"/>
              </a:rPr>
              <a:t>un </a:t>
            </a:r>
            <a:r>
              <a:rPr lang="es-AR" b="1" dirty="0" smtClean="0">
                <a:solidFill>
                  <a:srgbClr val="53AAE0"/>
                </a:solidFill>
                <a:latin typeface="Trebuchet MS" panose="020B0603020202020204" pitchFamily="34" charset="0"/>
              </a:rPr>
              <a:t>31,9</a:t>
            </a:r>
            <a:r>
              <a:rPr lang="es-AR" b="1" dirty="0" smtClean="0">
                <a:solidFill>
                  <a:srgbClr val="53AAE0"/>
                </a:solidFill>
                <a:latin typeface="Trebuchet MS" panose="020B0603020202020204" pitchFamily="34" charset="0"/>
                <a:cs typeface="+mn-cs"/>
              </a:rPr>
              <a:t>%</a:t>
            </a:r>
            <a:endParaRPr lang="es-AR" b="1" dirty="0">
              <a:solidFill>
                <a:srgbClr val="53AAE0"/>
              </a:solidFill>
              <a:latin typeface="Trebuchet MS" panose="020B0603020202020204" pitchFamily="34" charset="0"/>
              <a:cs typeface="+mn-cs"/>
            </a:endParaRPr>
          </a:p>
        </p:txBody>
      </p:sp>
      <p:sp>
        <p:nvSpPr>
          <p:cNvPr id="10255" name="CuadroTexto 34"/>
          <p:cNvSpPr txBox="1">
            <a:spLocks noChangeArrowheads="1"/>
          </p:cNvSpPr>
          <p:nvPr/>
        </p:nvSpPr>
        <p:spPr bwMode="auto">
          <a:xfrm>
            <a:off x="1868966" y="5061220"/>
            <a:ext cx="167759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AR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% FINAL DE INDIGENTES</a:t>
            </a:r>
            <a:endParaRPr lang="es-AR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6" name="Rectángulo redondeado 35"/>
          <p:cNvSpPr/>
          <p:nvPr/>
        </p:nvSpPr>
        <p:spPr>
          <a:xfrm>
            <a:off x="3514860" y="5101290"/>
            <a:ext cx="1420247" cy="443615"/>
          </a:xfrm>
          <a:prstGeom prst="roundRect">
            <a:avLst/>
          </a:prstGeom>
          <a:solidFill>
            <a:srgbClr val="0092CE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b="1" dirty="0" smtClean="0">
                <a:latin typeface="Trebuchet MS" panose="020B0603020202020204" pitchFamily="34" charset="0"/>
              </a:rPr>
              <a:t>7,9 </a:t>
            </a:r>
            <a:r>
              <a:rPr lang="es-AR" sz="2400" b="1" dirty="0">
                <a:latin typeface="Trebuchet MS" panose="020B0603020202020204" pitchFamily="34" charset="0"/>
              </a:rPr>
              <a:t>%</a:t>
            </a:r>
          </a:p>
        </p:txBody>
      </p:sp>
      <p:sp>
        <p:nvSpPr>
          <p:cNvPr id="10257" name="CuadroTexto 36"/>
          <p:cNvSpPr txBox="1">
            <a:spLocks noChangeArrowheads="1"/>
          </p:cNvSpPr>
          <p:nvPr/>
        </p:nvSpPr>
        <p:spPr bwMode="auto">
          <a:xfrm>
            <a:off x="4998364" y="4927130"/>
            <a:ext cx="279991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A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135.000</a:t>
            </a:r>
            <a:r>
              <a:rPr lang="es-A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Personas Indigentes en Gran Córdoba</a:t>
            </a:r>
          </a:p>
        </p:txBody>
      </p:sp>
      <p:sp>
        <p:nvSpPr>
          <p:cNvPr id="34" name="Rectángulo redondeado 33"/>
          <p:cNvSpPr/>
          <p:nvPr/>
        </p:nvSpPr>
        <p:spPr>
          <a:xfrm>
            <a:off x="45838" y="2371725"/>
            <a:ext cx="1712714" cy="243482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Los indigentes que salen de la indigencia pasan a ser </a:t>
            </a:r>
            <a:r>
              <a:rPr lang="es-AR" sz="2000" b="1" dirty="0">
                <a:solidFill>
                  <a:srgbClr val="53AAE0"/>
                </a:solidFill>
                <a:latin typeface="Trebuchet MS" panose="020B0603020202020204" pitchFamily="34" charset="0"/>
              </a:rPr>
              <a:t>pobres no indigentes.</a:t>
            </a:r>
          </a:p>
        </p:txBody>
      </p:sp>
      <p:cxnSp>
        <p:nvCxnSpPr>
          <p:cNvPr id="41" name="Conector recto 40"/>
          <p:cNvCxnSpPr/>
          <p:nvPr/>
        </p:nvCxnSpPr>
        <p:spPr>
          <a:xfrm flipH="1">
            <a:off x="1699533" y="1211439"/>
            <a:ext cx="15091" cy="4647054"/>
          </a:xfrm>
          <a:prstGeom prst="line">
            <a:avLst/>
          </a:prstGeom>
          <a:ln w="28575">
            <a:solidFill>
              <a:srgbClr val="E4B25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6" descr="Resultado de imagen para icono personas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611" y="3631117"/>
            <a:ext cx="421528" cy="481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" name="7 Conector recto de flecha"/>
          <p:cNvCxnSpPr/>
          <p:nvPr/>
        </p:nvCxnSpPr>
        <p:spPr>
          <a:xfrm flipH="1">
            <a:off x="4224983" y="2201443"/>
            <a:ext cx="14408" cy="625995"/>
          </a:xfrm>
          <a:prstGeom prst="straightConnector1">
            <a:avLst/>
          </a:prstGeom>
          <a:ln w="76200">
            <a:solidFill>
              <a:srgbClr val="53AAE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7 Conector recto de flecha"/>
          <p:cNvCxnSpPr/>
          <p:nvPr/>
        </p:nvCxnSpPr>
        <p:spPr>
          <a:xfrm flipV="1">
            <a:off x="6667750" y="3713202"/>
            <a:ext cx="418612" cy="12831"/>
          </a:xfrm>
          <a:prstGeom prst="straightConnector1">
            <a:avLst/>
          </a:prstGeom>
          <a:ln w="76200">
            <a:solidFill>
              <a:srgbClr val="53AAE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upo 1"/>
          <p:cNvGrpSpPr/>
          <p:nvPr/>
        </p:nvGrpSpPr>
        <p:grpSpPr>
          <a:xfrm>
            <a:off x="0" y="196337"/>
            <a:ext cx="3863119" cy="501254"/>
            <a:chOff x="0" y="1253021"/>
            <a:chExt cx="3863119" cy="501254"/>
          </a:xfrm>
        </p:grpSpPr>
        <p:sp>
          <p:nvSpPr>
            <p:cNvPr id="9" name="Título 5"/>
            <p:cNvSpPr txBox="1">
              <a:spLocks/>
            </p:cNvSpPr>
            <p:nvPr/>
          </p:nvSpPr>
          <p:spPr>
            <a:xfrm>
              <a:off x="605876" y="1253021"/>
              <a:ext cx="3257243" cy="501254"/>
            </a:xfrm>
            <a:prstGeom prst="rect">
              <a:avLst/>
            </a:prstGeom>
            <a:solidFill>
              <a:srgbClr val="E4B2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Aft>
                  <a:spcPts val="0"/>
                </a:spcAft>
                <a:defRPr/>
              </a:pPr>
              <a:r>
                <a:rPr lang="es-AR" sz="2400" dirty="0">
                  <a:latin typeface="Trebuchet MS" panose="020B0603020202020204" pitchFamily="34" charset="0"/>
                </a:rPr>
                <a:t>MCV - INDIGENCIA</a:t>
              </a:r>
            </a:p>
          </p:txBody>
        </p:sp>
        <p:grpSp>
          <p:nvGrpSpPr>
            <p:cNvPr id="28" name="Grupo 27"/>
            <p:cNvGrpSpPr/>
            <p:nvPr/>
          </p:nvGrpSpPr>
          <p:grpSpPr>
            <a:xfrm>
              <a:off x="0" y="1253021"/>
              <a:ext cx="543197" cy="501254"/>
              <a:chOff x="0" y="527695"/>
              <a:chExt cx="724262" cy="668338"/>
            </a:xfrm>
          </p:grpSpPr>
          <p:sp>
            <p:nvSpPr>
              <p:cNvPr id="29" name="Título 5"/>
              <p:cNvSpPr txBox="1">
                <a:spLocks/>
              </p:cNvSpPr>
              <p:nvPr/>
            </p:nvSpPr>
            <p:spPr>
              <a:xfrm>
                <a:off x="535578" y="527695"/>
                <a:ext cx="188684" cy="668338"/>
              </a:xfrm>
              <a:prstGeom prst="rect">
                <a:avLst/>
              </a:prstGeom>
              <a:solidFill>
                <a:srgbClr val="E4B2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30" name="Título 5"/>
              <p:cNvSpPr txBox="1">
                <a:spLocks/>
              </p:cNvSpPr>
              <p:nvPr/>
            </p:nvSpPr>
            <p:spPr>
              <a:xfrm>
                <a:off x="263322" y="527695"/>
                <a:ext cx="188684" cy="668338"/>
              </a:xfrm>
              <a:prstGeom prst="rect">
                <a:avLst/>
              </a:prstGeom>
              <a:solidFill>
                <a:srgbClr val="D37E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33" name="Título 5"/>
              <p:cNvSpPr txBox="1">
                <a:spLocks/>
              </p:cNvSpPr>
              <p:nvPr/>
            </p:nvSpPr>
            <p:spPr>
              <a:xfrm>
                <a:off x="0" y="527695"/>
                <a:ext cx="188684" cy="668338"/>
              </a:xfrm>
              <a:prstGeom prst="rect">
                <a:avLst/>
              </a:prstGeom>
              <a:solidFill>
                <a:srgbClr val="9E0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</p:grpSp>
      </p:grpSp>
      <p:cxnSp>
        <p:nvCxnSpPr>
          <p:cNvPr id="32" name="7 Conector recto de flecha"/>
          <p:cNvCxnSpPr/>
          <p:nvPr/>
        </p:nvCxnSpPr>
        <p:spPr>
          <a:xfrm flipH="1">
            <a:off x="4224983" y="4284437"/>
            <a:ext cx="14408" cy="625995"/>
          </a:xfrm>
          <a:prstGeom prst="straightConnector1">
            <a:avLst/>
          </a:prstGeom>
          <a:ln w="76200">
            <a:solidFill>
              <a:srgbClr val="53AAE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ángulo redondeado 36"/>
          <p:cNvSpPr/>
          <p:nvPr/>
        </p:nvSpPr>
        <p:spPr>
          <a:xfrm>
            <a:off x="5818030" y="2263066"/>
            <a:ext cx="1420247" cy="41514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dirty="0">
                <a:latin typeface="Trebuchet MS" panose="020B0603020202020204" pitchFamily="34" charset="0"/>
              </a:rPr>
              <a:t>1</a:t>
            </a:r>
            <a:r>
              <a:rPr lang="es-AR" sz="1200" b="1" dirty="0" smtClean="0">
                <a:latin typeface="Trebuchet MS" panose="020B0603020202020204" pitchFamily="34" charset="0"/>
              </a:rPr>
              <a:t>S 2023: 7,1 </a:t>
            </a:r>
            <a:r>
              <a:rPr lang="es-AR" sz="1200" b="1" dirty="0">
                <a:latin typeface="Trebuchet MS" panose="020B0603020202020204" pitchFamily="34" charset="0"/>
              </a:rPr>
              <a:t>%</a:t>
            </a:r>
          </a:p>
        </p:txBody>
      </p:sp>
      <p:sp>
        <p:nvSpPr>
          <p:cNvPr id="38" name="Rectángulo redondeado 37"/>
          <p:cNvSpPr/>
          <p:nvPr/>
        </p:nvSpPr>
        <p:spPr>
          <a:xfrm>
            <a:off x="5818031" y="4228272"/>
            <a:ext cx="1420246" cy="46157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dirty="0">
                <a:latin typeface="Trebuchet MS" panose="020B0603020202020204" pitchFamily="34" charset="0"/>
              </a:rPr>
              <a:t>2</a:t>
            </a:r>
            <a:r>
              <a:rPr lang="es-AR" sz="1200" b="1" dirty="0" smtClean="0">
                <a:latin typeface="Trebuchet MS" panose="020B0603020202020204" pitchFamily="34" charset="0"/>
              </a:rPr>
              <a:t>S 2022: -2,7 </a:t>
            </a:r>
            <a:r>
              <a:rPr lang="es-AR" sz="1200" b="1" dirty="0">
                <a:latin typeface="Trebuchet MS" panose="020B0603020202020204" pitchFamily="34" charset="0"/>
              </a:rPr>
              <a:t>pp</a:t>
            </a:r>
          </a:p>
        </p:txBody>
      </p:sp>
      <p:sp>
        <p:nvSpPr>
          <p:cNvPr id="39" name="Rectángulo redondeado 38"/>
          <p:cNvSpPr/>
          <p:nvPr/>
        </p:nvSpPr>
        <p:spPr>
          <a:xfrm>
            <a:off x="5818030" y="5742528"/>
            <a:ext cx="1420247" cy="44361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dirty="0">
                <a:latin typeface="Trebuchet MS" panose="020B0603020202020204" pitchFamily="34" charset="0"/>
              </a:rPr>
              <a:t>1</a:t>
            </a:r>
            <a:r>
              <a:rPr lang="es-AR" sz="1200" b="1" dirty="0" smtClean="0">
                <a:latin typeface="Trebuchet MS" panose="020B0603020202020204" pitchFamily="34" charset="0"/>
              </a:rPr>
              <a:t>S 2023: 4,4 %</a:t>
            </a:r>
            <a:endParaRPr lang="es-AR" sz="1200" b="1" dirty="0">
              <a:latin typeface="Trebuchet MS" panose="020B0603020202020204" pitchFamily="34" charset="0"/>
            </a:endParaRPr>
          </a:p>
        </p:txBody>
      </p:sp>
      <p:pic>
        <p:nvPicPr>
          <p:cNvPr id="42" name="Imagen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625" y="6378323"/>
            <a:ext cx="1372173" cy="385996"/>
          </a:xfrm>
          <a:prstGeom prst="rect">
            <a:avLst/>
          </a:prstGeom>
        </p:spPr>
      </p:pic>
      <p:pic>
        <p:nvPicPr>
          <p:cNvPr id="44" name="Imagen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1744" y="6384443"/>
            <a:ext cx="1067719" cy="271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redondeado 7"/>
          <p:cNvSpPr/>
          <p:nvPr/>
        </p:nvSpPr>
        <p:spPr>
          <a:xfrm>
            <a:off x="2069833" y="1677188"/>
            <a:ext cx="2332434" cy="1262063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ALIMENTARIOS: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PAICor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Más leche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Comedores </a:t>
            </a: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(copa de leche)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Comedores adulto mayores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AR" sz="16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AR" sz="16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2125377" y="3633373"/>
            <a:ext cx="2332434" cy="917972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TRANSPORTE: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Boleto Estudiantil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Boleto Obrero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Boleto Adulto Mayor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Boleto Social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AR" sz="16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2125377" y="4975367"/>
            <a:ext cx="2332434" cy="875109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TARIFA SOCIAL: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Energía Eléctrica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Agua</a:t>
            </a:r>
          </a:p>
          <a:p>
            <a:pPr marL="333375" indent="-13216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Impuesto Inmobiliario</a:t>
            </a:r>
          </a:p>
        </p:txBody>
      </p:sp>
      <p:sp>
        <p:nvSpPr>
          <p:cNvPr id="11271" name="Subtítulo 2"/>
          <p:cNvSpPr txBox="1">
            <a:spLocks/>
          </p:cNvSpPr>
          <p:nvPr/>
        </p:nvSpPr>
        <p:spPr bwMode="auto">
          <a:xfrm>
            <a:off x="299444" y="3099057"/>
            <a:ext cx="1554956" cy="46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750"/>
              </a:spcBef>
            </a:pPr>
            <a:r>
              <a:rPr lang="es-A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Planes no monetarios</a:t>
            </a:r>
          </a:p>
        </p:txBody>
      </p:sp>
      <p:cxnSp>
        <p:nvCxnSpPr>
          <p:cNvPr id="13" name="Conector recto 12"/>
          <p:cNvCxnSpPr/>
          <p:nvPr/>
        </p:nvCxnSpPr>
        <p:spPr>
          <a:xfrm>
            <a:off x="1957589" y="1017431"/>
            <a:ext cx="3245" cy="4935694"/>
          </a:xfrm>
          <a:prstGeom prst="line">
            <a:avLst/>
          </a:prstGeom>
          <a:ln w="28575">
            <a:solidFill>
              <a:srgbClr val="E4B25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o 4"/>
          <p:cNvGrpSpPr/>
          <p:nvPr/>
        </p:nvGrpSpPr>
        <p:grpSpPr>
          <a:xfrm>
            <a:off x="5200529" y="1572370"/>
            <a:ext cx="2690473" cy="3520233"/>
            <a:chOff x="5187466" y="1421416"/>
            <a:chExt cx="2690473" cy="3520233"/>
          </a:xfrm>
        </p:grpSpPr>
        <p:sp>
          <p:nvSpPr>
            <p:cNvPr id="16" name="Rectángulo redondeado 15"/>
            <p:cNvSpPr/>
            <p:nvPr/>
          </p:nvSpPr>
          <p:spPr>
            <a:xfrm>
              <a:off x="5293519" y="3745530"/>
              <a:ext cx="963216" cy="429816"/>
            </a:xfrm>
            <a:prstGeom prst="roundRect">
              <a:avLst/>
            </a:prstGeom>
            <a:solidFill>
              <a:srgbClr val="E4B254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AR" b="1" dirty="0" smtClean="0">
                  <a:latin typeface="Trebuchet MS" panose="020B0603020202020204" pitchFamily="34" charset="0"/>
                </a:rPr>
                <a:t>89 </a:t>
              </a:r>
              <a:r>
                <a:rPr lang="es-AR" b="1" dirty="0">
                  <a:latin typeface="Trebuchet MS" panose="020B0603020202020204" pitchFamily="34" charset="0"/>
                </a:rPr>
                <a:t>%</a:t>
              </a:r>
            </a:p>
          </p:txBody>
        </p:sp>
        <p:sp>
          <p:nvSpPr>
            <p:cNvPr id="11276" name="CuadroTexto 16"/>
            <p:cNvSpPr txBox="1">
              <a:spLocks noChangeArrowheads="1"/>
            </p:cNvSpPr>
            <p:nvPr/>
          </p:nvSpPr>
          <p:spPr bwMode="auto">
            <a:xfrm>
              <a:off x="5347861" y="4356874"/>
              <a:ext cx="2530078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AR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</a:rPr>
                <a:t>Reciben al menos un Plan No Monetario</a:t>
              </a:r>
            </a:p>
          </p:txBody>
        </p:sp>
        <p:pic>
          <p:nvPicPr>
            <p:cNvPr id="18" name="Picture 6" descr="Resultado de imagen para icono personas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3239" y="1421416"/>
              <a:ext cx="931999" cy="10648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Rectángulo 18"/>
            <p:cNvSpPr/>
            <p:nvPr/>
          </p:nvSpPr>
          <p:spPr>
            <a:xfrm>
              <a:off x="5187466" y="2630777"/>
              <a:ext cx="12971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AR" b="1" dirty="0">
                  <a:solidFill>
                    <a:srgbClr val="53AAE0"/>
                  </a:solidFill>
                  <a:latin typeface="Trebuchet MS" panose="020B0603020202020204" pitchFamily="34" charset="0"/>
                  <a:cs typeface="+mn-cs"/>
                </a:rPr>
                <a:t>Indigentes</a:t>
              </a:r>
              <a:endParaRPr lang="es-AR" dirty="0">
                <a:solidFill>
                  <a:srgbClr val="53AAE0"/>
                </a:solidFill>
                <a:latin typeface="Trebuchet MS" panose="020B0603020202020204" pitchFamily="34" charset="0"/>
                <a:cs typeface="+mn-cs"/>
              </a:endParaRPr>
            </a:p>
          </p:txBody>
        </p:sp>
        <p:sp>
          <p:nvSpPr>
            <p:cNvPr id="20" name="Rectángulo 18"/>
            <p:cNvSpPr/>
            <p:nvPr/>
          </p:nvSpPr>
          <p:spPr>
            <a:xfrm>
              <a:off x="6943130" y="2642802"/>
              <a:ext cx="9064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AR" b="1" dirty="0">
                  <a:solidFill>
                    <a:srgbClr val="53AAE0"/>
                  </a:solidFill>
                  <a:latin typeface="Trebuchet MS" panose="020B0603020202020204" pitchFamily="34" charset="0"/>
                  <a:cs typeface="+mn-cs"/>
                </a:rPr>
                <a:t>Pobres</a:t>
              </a:r>
              <a:endParaRPr lang="es-AR" dirty="0">
                <a:solidFill>
                  <a:srgbClr val="53AAE0"/>
                </a:solidFill>
                <a:latin typeface="Trebuchet MS" panose="020B0603020202020204" pitchFamily="34" charset="0"/>
                <a:cs typeface="+mn-cs"/>
              </a:endParaRPr>
            </a:p>
          </p:txBody>
        </p:sp>
        <p:sp>
          <p:nvSpPr>
            <p:cNvPr id="22" name="Rectángulo redondeado 15"/>
            <p:cNvSpPr/>
            <p:nvPr/>
          </p:nvSpPr>
          <p:spPr>
            <a:xfrm>
              <a:off x="6914723" y="3741584"/>
              <a:ext cx="963216" cy="429816"/>
            </a:xfrm>
            <a:prstGeom prst="roundRect">
              <a:avLst/>
            </a:prstGeom>
            <a:solidFill>
              <a:srgbClr val="E4B254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AR" b="1" dirty="0" smtClean="0">
                  <a:latin typeface="Trebuchet MS" panose="020B0603020202020204" pitchFamily="34" charset="0"/>
                </a:rPr>
                <a:t>84 </a:t>
              </a:r>
              <a:r>
                <a:rPr lang="es-AR" b="1" dirty="0">
                  <a:latin typeface="Trebuchet MS" panose="020B0603020202020204" pitchFamily="34" charset="0"/>
                </a:rPr>
                <a:t>%</a:t>
              </a:r>
            </a:p>
          </p:txBody>
        </p:sp>
        <p:cxnSp>
          <p:nvCxnSpPr>
            <p:cNvPr id="23" name="7 Conector recto de flecha"/>
            <p:cNvCxnSpPr/>
            <p:nvPr/>
          </p:nvCxnSpPr>
          <p:spPr>
            <a:xfrm>
              <a:off x="5775127" y="3099057"/>
              <a:ext cx="0" cy="395162"/>
            </a:xfrm>
            <a:prstGeom prst="straightConnector1">
              <a:avLst/>
            </a:prstGeom>
            <a:ln w="76200">
              <a:solidFill>
                <a:srgbClr val="53AAE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7 Conector recto de flecha"/>
            <p:cNvCxnSpPr/>
            <p:nvPr/>
          </p:nvCxnSpPr>
          <p:spPr>
            <a:xfrm>
              <a:off x="7396331" y="3099057"/>
              <a:ext cx="0" cy="395162"/>
            </a:xfrm>
            <a:prstGeom prst="straightConnector1">
              <a:avLst/>
            </a:prstGeom>
            <a:ln w="76200">
              <a:solidFill>
                <a:srgbClr val="53AAE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upo 1"/>
          <p:cNvGrpSpPr/>
          <p:nvPr/>
        </p:nvGrpSpPr>
        <p:grpSpPr>
          <a:xfrm>
            <a:off x="0" y="-271260"/>
            <a:ext cx="7573191" cy="1005372"/>
            <a:chOff x="0" y="748903"/>
            <a:chExt cx="7573191" cy="1005372"/>
          </a:xfrm>
        </p:grpSpPr>
        <p:sp>
          <p:nvSpPr>
            <p:cNvPr id="9" name="Título 5"/>
            <p:cNvSpPr txBox="1">
              <a:spLocks/>
            </p:cNvSpPr>
            <p:nvPr/>
          </p:nvSpPr>
          <p:spPr>
            <a:xfrm>
              <a:off x="622425" y="1248724"/>
              <a:ext cx="6950766" cy="501254"/>
            </a:xfrm>
            <a:prstGeom prst="rect">
              <a:avLst/>
            </a:prstGeom>
            <a:solidFill>
              <a:srgbClr val="E4B2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Aft>
                  <a:spcPts val="0"/>
                </a:spcAft>
                <a:defRPr/>
              </a:pPr>
              <a:r>
                <a:rPr lang="es-AR" sz="2400" dirty="0">
                  <a:latin typeface="Trebuchet MS" panose="020B0603020202020204" pitchFamily="34" charset="0"/>
                </a:rPr>
                <a:t>MCV – COBERTURA DE PLANES NO MONETARIOS</a:t>
              </a:r>
            </a:p>
          </p:txBody>
        </p:sp>
        <p:sp>
          <p:nvSpPr>
            <p:cNvPr id="11273" name="AutoShape 4" descr="Resultado de imagen para ICONO TRANSPORTE"/>
            <p:cNvSpPr>
              <a:spLocks noChangeAspect="1" noChangeArrowheads="1"/>
            </p:cNvSpPr>
            <p:nvPr/>
          </p:nvSpPr>
          <p:spPr bwMode="auto">
            <a:xfrm>
              <a:off x="116681" y="748903"/>
              <a:ext cx="228600" cy="228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grpSp>
          <p:nvGrpSpPr>
            <p:cNvPr id="25" name="Grupo 24"/>
            <p:cNvGrpSpPr/>
            <p:nvPr/>
          </p:nvGrpSpPr>
          <p:grpSpPr>
            <a:xfrm>
              <a:off x="0" y="1253021"/>
              <a:ext cx="543197" cy="501254"/>
              <a:chOff x="0" y="527695"/>
              <a:chExt cx="724262" cy="668338"/>
            </a:xfrm>
          </p:grpSpPr>
          <p:sp>
            <p:nvSpPr>
              <p:cNvPr id="26" name="Título 5"/>
              <p:cNvSpPr txBox="1">
                <a:spLocks/>
              </p:cNvSpPr>
              <p:nvPr/>
            </p:nvSpPr>
            <p:spPr>
              <a:xfrm>
                <a:off x="535578" y="527695"/>
                <a:ext cx="188684" cy="668338"/>
              </a:xfrm>
              <a:prstGeom prst="rect">
                <a:avLst/>
              </a:prstGeom>
              <a:solidFill>
                <a:srgbClr val="E4B2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27" name="Título 5"/>
              <p:cNvSpPr txBox="1">
                <a:spLocks/>
              </p:cNvSpPr>
              <p:nvPr/>
            </p:nvSpPr>
            <p:spPr>
              <a:xfrm>
                <a:off x="263322" y="527695"/>
                <a:ext cx="188684" cy="668338"/>
              </a:xfrm>
              <a:prstGeom prst="rect">
                <a:avLst/>
              </a:prstGeom>
              <a:solidFill>
                <a:srgbClr val="D37E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28" name="Título 5"/>
              <p:cNvSpPr txBox="1">
                <a:spLocks/>
              </p:cNvSpPr>
              <p:nvPr/>
            </p:nvSpPr>
            <p:spPr>
              <a:xfrm>
                <a:off x="0" y="527695"/>
                <a:ext cx="188684" cy="668338"/>
              </a:xfrm>
              <a:prstGeom prst="rect">
                <a:avLst/>
              </a:prstGeom>
              <a:solidFill>
                <a:srgbClr val="9E0D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fontAlgn="auto">
                  <a:spcAft>
                    <a:spcPts val="0"/>
                  </a:spcAft>
                  <a:defRPr/>
                </a:pPr>
                <a:endParaRPr lang="es-AR" sz="2400" dirty="0">
                  <a:latin typeface="Trebuchet MS" panose="020B0603020202020204" pitchFamily="34" charset="0"/>
                </a:endParaRPr>
              </a:p>
            </p:txBody>
          </p:sp>
        </p:grpSp>
      </p:grpSp>
      <p:sp>
        <p:nvSpPr>
          <p:cNvPr id="30" name="Rectángulo redondeado 29"/>
          <p:cNvSpPr/>
          <p:nvPr/>
        </p:nvSpPr>
        <p:spPr>
          <a:xfrm>
            <a:off x="5330193" y="5285255"/>
            <a:ext cx="963216" cy="42981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dirty="0">
                <a:latin typeface="Trebuchet MS" panose="020B0603020202020204" pitchFamily="34" charset="0"/>
              </a:rPr>
              <a:t>1</a:t>
            </a:r>
            <a:r>
              <a:rPr lang="es-AR" sz="1200" b="1" dirty="0" smtClean="0">
                <a:latin typeface="Trebuchet MS" panose="020B0603020202020204" pitchFamily="34" charset="0"/>
              </a:rPr>
              <a:t>S 2023: 95 </a:t>
            </a:r>
            <a:r>
              <a:rPr lang="es-AR" sz="1200" b="1" dirty="0">
                <a:latin typeface="Trebuchet MS" panose="020B0603020202020204" pitchFamily="34" charset="0"/>
              </a:rPr>
              <a:t>%</a:t>
            </a:r>
          </a:p>
        </p:txBody>
      </p:sp>
      <p:sp>
        <p:nvSpPr>
          <p:cNvPr id="31" name="Rectángulo redondeado 15"/>
          <p:cNvSpPr/>
          <p:nvPr/>
        </p:nvSpPr>
        <p:spPr>
          <a:xfrm>
            <a:off x="6951397" y="5281309"/>
            <a:ext cx="963216" cy="42981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dirty="0">
                <a:latin typeface="Trebuchet MS" panose="020B0603020202020204" pitchFamily="34" charset="0"/>
              </a:rPr>
              <a:t>1</a:t>
            </a:r>
            <a:r>
              <a:rPr lang="es-AR" sz="1200" b="1" dirty="0" smtClean="0">
                <a:latin typeface="Trebuchet MS" panose="020B0603020202020204" pitchFamily="34" charset="0"/>
              </a:rPr>
              <a:t>S 2023: 89%</a:t>
            </a:r>
            <a:endParaRPr lang="es-AR" sz="1200" b="1" dirty="0">
              <a:latin typeface="Trebuchet MS" panose="020B0603020202020204" pitchFamily="34" charset="0"/>
            </a:endParaRPr>
          </a:p>
        </p:txBody>
      </p:sp>
      <p:pic>
        <p:nvPicPr>
          <p:cNvPr id="33" name="Imagen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625" y="6234630"/>
            <a:ext cx="1372173" cy="385996"/>
          </a:xfrm>
          <a:prstGeom prst="rect">
            <a:avLst/>
          </a:prstGeom>
        </p:spPr>
      </p:pic>
      <p:pic>
        <p:nvPicPr>
          <p:cNvPr id="34" name="Imagen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1744" y="6240750"/>
            <a:ext cx="1067719" cy="271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3441</TotalTime>
  <Words>533</Words>
  <Application>Microsoft Office PowerPoint</Application>
  <PresentationFormat>Presentación en pantalla (4:3)</PresentationFormat>
  <Paragraphs>117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Gobierno de Cordoba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Sebastian Chautemps</dc:creator>
  <cp:lastModifiedBy>pc</cp:lastModifiedBy>
  <cp:revision>294</cp:revision>
  <cp:lastPrinted>2020-03-05T19:33:10Z</cp:lastPrinted>
  <dcterms:created xsi:type="dcterms:W3CDTF">2017-09-22T14:23:10Z</dcterms:created>
  <dcterms:modified xsi:type="dcterms:W3CDTF">2024-09-27T00:39:55Z</dcterms:modified>
</cp:coreProperties>
</file>