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handoutMasterIdLst>
    <p:handoutMasterId r:id="rId13"/>
  </p:handoutMasterIdLst>
  <p:sldIdLst>
    <p:sldId id="274" r:id="rId2"/>
    <p:sldId id="265" r:id="rId3"/>
    <p:sldId id="269" r:id="rId4"/>
    <p:sldId id="270" r:id="rId5"/>
    <p:sldId id="271" r:id="rId6"/>
    <p:sldId id="273" r:id="rId7"/>
    <p:sldId id="268" r:id="rId8"/>
    <p:sldId id="266" r:id="rId9"/>
    <p:sldId id="267" r:id="rId10"/>
    <p:sldId id="275" r:id="rId11"/>
    <p:sldId id="276" r:id="rId12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AAE0"/>
    <a:srgbClr val="0092CE"/>
    <a:srgbClr val="E4B254"/>
    <a:srgbClr val="9E0D49"/>
    <a:srgbClr val="D37E32"/>
    <a:srgbClr val="2C8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3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illermo\Desktop\DESE\Bienestar\Publicaciones\2023\1S\DCPE_MCV_Infografia_Insumos_1S202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illermo\Desktop\DESE\Bienestar\Publicaciones\2023\1S\DCPE_MCV_Infografia_Insumos_1S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100" b="1" i="0" u="none" strike="noStrike" kern="1200" spc="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sz="1100" b="1">
                <a:solidFill>
                  <a:schemeClr val="accent1">
                    <a:lumMod val="75000"/>
                  </a:schemeClr>
                </a:solidFill>
              </a:rPr>
              <a:t>Personas en Situación de Pobreza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'[DCPE_MCV_Infografia_Insumos_1S2023.xlsx]Gráficos 2S'!$B$42</c:f>
              <c:strCache>
                <c:ptCount val="1"/>
                <c:pt idx="0">
                  <c:v>% Pobreza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1.2441673532445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C2D-4F2F-9C5E-2193755D1495}"/>
                </c:ext>
              </c:extLst>
            </c:dLbl>
            <c:dLbl>
              <c:idx val="2"/>
              <c:layout>
                <c:manualLayout>
                  <c:x val="0"/>
                  <c:y val="-1.2441673532445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C2D-4F2F-9C5E-2193755D1495}"/>
                </c:ext>
              </c:extLst>
            </c:dLbl>
            <c:dLbl>
              <c:idx val="3"/>
              <c:layout>
                <c:manualLayout>
                  <c:x val="0"/>
                  <c:y val="-1.2441673532445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C2D-4F2F-9C5E-2193755D1495}"/>
                </c:ext>
              </c:extLst>
            </c:dLbl>
            <c:dLbl>
              <c:idx val="5"/>
              <c:layout>
                <c:manualLayout>
                  <c:x val="-1.1782676868906109E-16"/>
                  <c:y val="-1.6588898043261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C2D-4F2F-9C5E-2193755D1495}"/>
                </c:ext>
              </c:extLst>
            </c:dLbl>
            <c:dLbl>
              <c:idx val="6"/>
              <c:layout>
                <c:manualLayout>
                  <c:x val="-1.1782676868906109E-16"/>
                  <c:y val="-1.2441673532445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C2D-4F2F-9C5E-2193755D1495}"/>
                </c:ext>
              </c:extLst>
            </c:dLbl>
            <c:dLbl>
              <c:idx val="8"/>
              <c:layout>
                <c:manualLayout>
                  <c:x val="0"/>
                  <c:y val="-1.6588898043261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C2D-4F2F-9C5E-2193755D1495}"/>
                </c:ext>
              </c:extLst>
            </c:dLbl>
            <c:dLbl>
              <c:idx val="9"/>
              <c:layout>
                <c:manualLayout>
                  <c:x val="0"/>
                  <c:y val="-1.2441673532445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C2D-4F2F-9C5E-2193755D149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'[DCPE_MCV_Infografia_Insumos_1S2023.xlsx]Gráficos 2S'!$C$41:$N$41</c:f>
              <c:strCache>
                <c:ptCount val="12"/>
                <c:pt idx="0">
                  <c:v>2S 2017</c:v>
                </c:pt>
                <c:pt idx="1">
                  <c:v>1S 2018</c:v>
                </c:pt>
                <c:pt idx="2">
                  <c:v>2S 2018</c:v>
                </c:pt>
                <c:pt idx="3">
                  <c:v>1S 2019</c:v>
                </c:pt>
                <c:pt idx="4">
                  <c:v>2S 2019</c:v>
                </c:pt>
                <c:pt idx="5">
                  <c:v>1S 2020</c:v>
                </c:pt>
                <c:pt idx="6">
                  <c:v>2S 2020</c:v>
                </c:pt>
                <c:pt idx="7">
                  <c:v>1S 2021</c:v>
                </c:pt>
                <c:pt idx="8">
                  <c:v>2S 2021</c:v>
                </c:pt>
                <c:pt idx="9">
                  <c:v>1S 2022</c:v>
                </c:pt>
                <c:pt idx="10">
                  <c:v>2S 2022</c:v>
                </c:pt>
                <c:pt idx="11">
                  <c:v>1S 2023</c:v>
                </c:pt>
              </c:strCache>
            </c:strRef>
          </c:cat>
          <c:val>
            <c:numRef>
              <c:f>'[DCPE_MCV_Infografia_Insumos_1S2023.xlsx]Gráficos 2S'!$C$42:$N$42</c:f>
              <c:numCache>
                <c:formatCode>0.0</c:formatCode>
                <c:ptCount val="12"/>
                <c:pt idx="0">
                  <c:v>29.8693832637768</c:v>
                </c:pt>
                <c:pt idx="1">
                  <c:v>30.103862982081772</c:v>
                </c:pt>
                <c:pt idx="2">
                  <c:v>33.691601315159403</c:v>
                </c:pt>
                <c:pt idx="3">
                  <c:v>37.021571206841045</c:v>
                </c:pt>
                <c:pt idx="4">
                  <c:v>37.963139385424924</c:v>
                </c:pt>
                <c:pt idx="5">
                  <c:v>42.459776769685305</c:v>
                </c:pt>
                <c:pt idx="6">
                  <c:v>41.586500556877304</c:v>
                </c:pt>
                <c:pt idx="7">
                  <c:v>44.992838961436206</c:v>
                </c:pt>
                <c:pt idx="8">
                  <c:v>38.152196267381314</c:v>
                </c:pt>
                <c:pt idx="9">
                  <c:v>37.108847999693637</c:v>
                </c:pt>
                <c:pt idx="10">
                  <c:v>37.868514951594406</c:v>
                </c:pt>
                <c:pt idx="11">
                  <c:v>40.647321839276067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F0-4203-819D-1DDD4EC62A8B}"/>
            </c:ext>
          </c:extLst>
        </c:ser>
        <c:ser>
          <c:idx val="1"/>
          <c:order val="1"/>
          <c:tx>
            <c:strRef>
              <c:f>'[DCPE_MCV_Infografia_Insumos_1S2023.xlsx]Gráficos 2S'!$B$43</c:f>
              <c:strCache>
                <c:ptCount val="1"/>
                <c:pt idx="0">
                  <c:v>% Pobreza (con efecto PNM)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6404833500502527E-3"/>
                  <c:y val="8.2944490216305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EE6-4E9B-AB9A-AC8D62D48E29}"/>
                </c:ext>
              </c:extLst>
            </c:dLbl>
            <c:dLbl>
              <c:idx val="1"/>
              <c:layout>
                <c:manualLayout>
                  <c:x val="8.0337361250418758E-3"/>
                  <c:y val="-7.603157104175001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EE6-4E9B-AB9A-AC8D62D48E29}"/>
                </c:ext>
              </c:extLst>
            </c:dLbl>
            <c:dLbl>
              <c:idx val="2"/>
              <c:layout>
                <c:manualLayout>
                  <c:x val="9.6404833500502232E-3"/>
                  <c:y val="8.2944490216305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EE6-4E9B-AB9A-AC8D62D48E29}"/>
                </c:ext>
              </c:extLst>
            </c:dLbl>
            <c:dLbl>
              <c:idx val="3"/>
              <c:layout>
                <c:manualLayout>
                  <c:x val="9.640483350050252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EE6-4E9B-AB9A-AC8D62D48E29}"/>
                </c:ext>
              </c:extLst>
            </c:dLbl>
            <c:dLbl>
              <c:idx val="4"/>
              <c:layout>
                <c:manualLayout>
                  <c:x val="6.426988900033501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EE6-4E9B-AB9A-AC8D62D48E29}"/>
                </c:ext>
              </c:extLst>
            </c:dLbl>
            <c:dLbl>
              <c:idx val="5"/>
              <c:layout>
                <c:manualLayout>
                  <c:x val="8.033736125041818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EE6-4E9B-AB9A-AC8D62D48E29}"/>
                </c:ext>
              </c:extLst>
            </c:dLbl>
            <c:dLbl>
              <c:idx val="6"/>
              <c:layout>
                <c:manualLayout>
                  <c:x val="8.03373612504187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EE6-4E9B-AB9A-AC8D62D48E29}"/>
                </c:ext>
              </c:extLst>
            </c:dLbl>
            <c:dLbl>
              <c:idx val="7"/>
              <c:layout>
                <c:manualLayout>
                  <c:x val="4.8202416750251264E-3"/>
                  <c:y val="4.14722451081527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EE6-4E9B-AB9A-AC8D62D48E29}"/>
                </c:ext>
              </c:extLst>
            </c:dLbl>
            <c:dLbl>
              <c:idx val="8"/>
              <c:layout>
                <c:manualLayout>
                  <c:x val="8.0337361250417596E-3"/>
                  <c:y val="1.2441673532445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EE6-4E9B-AB9A-AC8D62D48E29}"/>
                </c:ext>
              </c:extLst>
            </c:dLbl>
            <c:dLbl>
              <c:idx val="9"/>
              <c:layout>
                <c:manualLayout>
                  <c:x val="1.1247230575058746E-2"/>
                  <c:y val="8.2944490216305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EE6-4E9B-AB9A-AC8D62D48E29}"/>
                </c:ext>
              </c:extLst>
            </c:dLbl>
            <c:dLbl>
              <c:idx val="10"/>
              <c:layout>
                <c:manualLayout>
                  <c:x val="1.2853977800066885E-2"/>
                  <c:y val="8.2944490216305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EE6-4E9B-AB9A-AC8D62D48E29}"/>
                </c:ext>
              </c:extLst>
            </c:dLbl>
            <c:dLbl>
              <c:idx val="11"/>
              <c:layout>
                <c:manualLayout>
                  <c:x val="1.6172506738544475E-2"/>
                  <c:y val="1.4705882352941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54B-4284-A4FA-C57B02B27D2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'[DCPE_MCV_Infografia_Insumos_1S2023.xlsx]Gráficos 2S'!$C$41:$N$41</c:f>
              <c:strCache>
                <c:ptCount val="12"/>
                <c:pt idx="0">
                  <c:v>2S 2017</c:v>
                </c:pt>
                <c:pt idx="1">
                  <c:v>1S 2018</c:v>
                </c:pt>
                <c:pt idx="2">
                  <c:v>2S 2018</c:v>
                </c:pt>
                <c:pt idx="3">
                  <c:v>1S 2019</c:v>
                </c:pt>
                <c:pt idx="4">
                  <c:v>2S 2019</c:v>
                </c:pt>
                <c:pt idx="5">
                  <c:v>1S 2020</c:v>
                </c:pt>
                <c:pt idx="6">
                  <c:v>2S 2020</c:v>
                </c:pt>
                <c:pt idx="7">
                  <c:v>1S 2021</c:v>
                </c:pt>
                <c:pt idx="8">
                  <c:v>2S 2021</c:v>
                </c:pt>
                <c:pt idx="9">
                  <c:v>1S 2022</c:v>
                </c:pt>
                <c:pt idx="10">
                  <c:v>2S 2022</c:v>
                </c:pt>
                <c:pt idx="11">
                  <c:v>1S 2023</c:v>
                </c:pt>
              </c:strCache>
            </c:strRef>
          </c:cat>
          <c:val>
            <c:numRef>
              <c:f>'[DCPE_MCV_Infografia_Insumos_1S2023.xlsx]Gráficos 2S'!$C$43:$N$43</c:f>
              <c:numCache>
                <c:formatCode>0.0</c:formatCode>
                <c:ptCount val="12"/>
                <c:pt idx="0">
                  <c:v>27.7299340186904</c:v>
                </c:pt>
                <c:pt idx="1">
                  <c:v>28.468370954083497</c:v>
                </c:pt>
                <c:pt idx="2">
                  <c:v>32.6949126868547</c:v>
                </c:pt>
                <c:pt idx="3">
                  <c:v>35.517557805714432</c:v>
                </c:pt>
                <c:pt idx="4">
                  <c:v>35.756326331930367</c:v>
                </c:pt>
                <c:pt idx="5">
                  <c:v>41.028401115274271</c:v>
                </c:pt>
                <c:pt idx="6">
                  <c:v>39.754020722321002</c:v>
                </c:pt>
                <c:pt idx="7">
                  <c:v>43.148240278978918</c:v>
                </c:pt>
                <c:pt idx="8">
                  <c:v>36.548787173725955</c:v>
                </c:pt>
                <c:pt idx="9">
                  <c:v>35.288218703452891</c:v>
                </c:pt>
                <c:pt idx="10">
                  <c:v>37.073546909491782</c:v>
                </c:pt>
                <c:pt idx="11">
                  <c:v>38.460001522155608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F0-4203-819D-1DDD4EC62A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6813696"/>
        <c:axId val="126858368"/>
      </c:barChart>
      <c:catAx>
        <c:axId val="12681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26858368"/>
        <c:crosses val="autoZero"/>
        <c:auto val="1"/>
        <c:lblAlgn val="ctr"/>
        <c:lblOffset val="100"/>
        <c:noMultiLvlLbl val="0"/>
      </c:catAx>
      <c:valAx>
        <c:axId val="126858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2681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100" b="1" i="0" u="none" strike="noStrike" kern="1200" spc="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sz="1100" b="1">
                <a:solidFill>
                  <a:schemeClr val="accent2">
                    <a:lumMod val="75000"/>
                  </a:schemeClr>
                </a:solidFill>
              </a:rPr>
              <a:t>Personas en Situación</a:t>
            </a:r>
            <a:r>
              <a:rPr lang="es-AR" sz="1100" b="1" baseline="0">
                <a:solidFill>
                  <a:schemeClr val="accent2">
                    <a:lumMod val="75000"/>
                  </a:schemeClr>
                </a:solidFill>
              </a:rPr>
              <a:t> de Indigencia</a:t>
            </a:r>
            <a:endParaRPr lang="es-AR" sz="1100" b="1">
              <a:solidFill>
                <a:schemeClr val="accent2">
                  <a:lumMod val="7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'[DCPE_MCV_Infografia_Insumos_1S2023.xlsx]Gráficos 2S'!$B$46</c:f>
              <c:strCache>
                <c:ptCount val="1"/>
                <c:pt idx="0">
                  <c:v>% Indigencia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'[DCPE_MCV_Infografia_Insumos_1S2023.xlsx]Gráficos 2S'!$C$45:$N$45</c:f>
              <c:strCache>
                <c:ptCount val="12"/>
                <c:pt idx="0">
                  <c:v>2S 2017</c:v>
                </c:pt>
                <c:pt idx="1">
                  <c:v>1S 2018</c:v>
                </c:pt>
                <c:pt idx="2">
                  <c:v>2S 2018</c:v>
                </c:pt>
                <c:pt idx="3">
                  <c:v>1S 2019</c:v>
                </c:pt>
                <c:pt idx="4">
                  <c:v>2S 2019</c:v>
                </c:pt>
                <c:pt idx="5">
                  <c:v>1S 2020</c:v>
                </c:pt>
                <c:pt idx="6">
                  <c:v>2S 2020</c:v>
                </c:pt>
                <c:pt idx="7">
                  <c:v>1S 2021</c:v>
                </c:pt>
                <c:pt idx="8">
                  <c:v>2S 2021</c:v>
                </c:pt>
                <c:pt idx="9">
                  <c:v>1S 2022</c:v>
                </c:pt>
                <c:pt idx="10">
                  <c:v>2S 2022</c:v>
                </c:pt>
                <c:pt idx="11">
                  <c:v>1S 2023</c:v>
                </c:pt>
              </c:strCache>
            </c:strRef>
          </c:cat>
          <c:val>
            <c:numRef>
              <c:f>'[DCPE_MCV_Infografia_Insumos_1S2023.xlsx]Gráficos 2S'!$C$46:$N$46</c:f>
              <c:numCache>
                <c:formatCode>0.0</c:formatCode>
                <c:ptCount val="12"/>
                <c:pt idx="0">
                  <c:v>4.3111404281987999</c:v>
                </c:pt>
                <c:pt idx="1">
                  <c:v>4.9034813997268145</c:v>
                </c:pt>
                <c:pt idx="2">
                  <c:v>6.7597126755104604</c:v>
                </c:pt>
                <c:pt idx="3">
                  <c:v>6.7597126755104595</c:v>
                </c:pt>
                <c:pt idx="4">
                  <c:v>6.6122397517838634</c:v>
                </c:pt>
                <c:pt idx="5">
                  <c:v>8.3307242825286068</c:v>
                </c:pt>
                <c:pt idx="6">
                  <c:v>6.9713647237471115</c:v>
                </c:pt>
                <c:pt idx="7">
                  <c:v>9.0196991570489686</c:v>
                </c:pt>
                <c:pt idx="8">
                  <c:v>7.0054824398736741</c:v>
                </c:pt>
                <c:pt idx="9">
                  <c:v>4.7719791205377096</c:v>
                </c:pt>
                <c:pt idx="10">
                  <c:v>6.5612477426008313</c:v>
                </c:pt>
                <c:pt idx="11">
                  <c:v>7.1106579607873766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56-4E5D-8EB0-23082D7E00FE}"/>
            </c:ext>
          </c:extLst>
        </c:ser>
        <c:ser>
          <c:idx val="1"/>
          <c:order val="1"/>
          <c:tx>
            <c:strRef>
              <c:f>'[DCPE_MCV_Infografia_Insumos_1S2023.xlsx]Gráficos 2S'!$B$47</c:f>
              <c:strCache>
                <c:ptCount val="1"/>
                <c:pt idx="0">
                  <c:v>% Indigencia (con Efecto PNM)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'[DCPE_MCV_Infografia_Insumos_1S2023.xlsx]Gráficos 2S'!$C$45:$N$45</c:f>
              <c:strCache>
                <c:ptCount val="12"/>
                <c:pt idx="0">
                  <c:v>2S 2017</c:v>
                </c:pt>
                <c:pt idx="1">
                  <c:v>1S 2018</c:v>
                </c:pt>
                <c:pt idx="2">
                  <c:v>2S 2018</c:v>
                </c:pt>
                <c:pt idx="3">
                  <c:v>1S 2019</c:v>
                </c:pt>
                <c:pt idx="4">
                  <c:v>2S 2019</c:v>
                </c:pt>
                <c:pt idx="5">
                  <c:v>1S 2020</c:v>
                </c:pt>
                <c:pt idx="6">
                  <c:v>2S 2020</c:v>
                </c:pt>
                <c:pt idx="7">
                  <c:v>1S 2021</c:v>
                </c:pt>
                <c:pt idx="8">
                  <c:v>2S 2021</c:v>
                </c:pt>
                <c:pt idx="9">
                  <c:v>1S 2022</c:v>
                </c:pt>
                <c:pt idx="10">
                  <c:v>2S 2022</c:v>
                </c:pt>
                <c:pt idx="11">
                  <c:v>1S 2023</c:v>
                </c:pt>
              </c:strCache>
            </c:strRef>
          </c:cat>
          <c:val>
            <c:numRef>
              <c:f>'[DCPE_MCV_Infografia_Insumos_1S2023.xlsx]Gráficos 2S'!$C$47:$N$47</c:f>
              <c:numCache>
                <c:formatCode>0.0</c:formatCode>
                <c:ptCount val="12"/>
                <c:pt idx="0">
                  <c:v>2.76749193097154</c:v>
                </c:pt>
                <c:pt idx="1">
                  <c:v>4.1792983667498147</c:v>
                </c:pt>
                <c:pt idx="2">
                  <c:v>4.9849917874591201</c:v>
                </c:pt>
                <c:pt idx="3">
                  <c:v>4.4789709642288935</c:v>
                </c:pt>
                <c:pt idx="4">
                  <c:v>3.3171340326093715</c:v>
                </c:pt>
                <c:pt idx="5">
                  <c:v>5.510311617875578</c:v>
                </c:pt>
                <c:pt idx="6">
                  <c:v>4.6603123763304497</c:v>
                </c:pt>
                <c:pt idx="7">
                  <c:v>5.8813845878589186</c:v>
                </c:pt>
                <c:pt idx="8">
                  <c:v>5.1354522566977607</c:v>
                </c:pt>
                <c:pt idx="9">
                  <c:v>3.4094439280656674</c:v>
                </c:pt>
                <c:pt idx="10">
                  <c:v>4.5626944739511535</c:v>
                </c:pt>
                <c:pt idx="11">
                  <c:v>4.4230363967670723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56-4E5D-8EB0-23082D7E00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2393984"/>
        <c:axId val="132395776"/>
      </c:barChart>
      <c:catAx>
        <c:axId val="13239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2395776"/>
        <c:crosses val="autoZero"/>
        <c:auto val="1"/>
        <c:lblAlgn val="ctr"/>
        <c:lblOffset val="100"/>
        <c:noMultiLvlLbl val="0"/>
      </c:catAx>
      <c:valAx>
        <c:axId val="132395776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2393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</c:legendEntry>
      <c:layout>
        <c:manualLayout>
          <c:xMode val="edge"/>
          <c:yMode val="edge"/>
          <c:x val="6.8183128115696962E-2"/>
          <c:y val="0.9021974336541283"/>
          <c:w val="0.89999990498923688"/>
          <c:h val="7.38921300540658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100" y="0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A8C7984-E6CF-4CFA-B6A2-E86F5F7E64A1}" type="datetimeFigureOut">
              <a:rPr lang="es-AR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8C4E2CC-14A1-4543-92DC-717939B97B05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41518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A467B2-4BF8-4911-AD1D-6175FE2473D6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F3835-29B1-42D9-A750-45C4BDFC4260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  <p:pic>
        <p:nvPicPr>
          <p:cNvPr id="7" name="Imagen 10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9785" y="6205538"/>
            <a:ext cx="8783240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189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71606-FE53-47A7-99C4-2ABD4960C8EF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12CA-115E-42AA-8599-B01577C97864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7854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CDE3F-02AA-4D79-83D5-0AB275BF3BCC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E6247-8672-4728-9438-4EF18AADCD76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8166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6F880-8ECB-47A4-AC54-18700C556990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A7A73-5EC3-432F-9540-63D86F063410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  <p:pic>
        <p:nvPicPr>
          <p:cNvPr id="7" name="Imagen 10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9785" y="6205538"/>
            <a:ext cx="8783240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946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A27909-841E-4E3F-876D-E984D3B52DAE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CD8EF-FCCC-412C-9106-034160C8A205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8159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2C20BD-4F87-4479-9EA5-A7E3BA4B11D7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6A676-4A3E-497B-9B2A-2C4172D955DA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2695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BE00C-ADA8-4DDA-B776-73411B752D57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F2CB3-8C33-42E9-91A2-C1291B716C3E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5565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82F7CF-AA4D-48F0-824A-3F3875F078E6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087D4-088F-4E66-B777-64AE3D72580D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1748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A50C4-2CC3-461A-911B-83CF7896EE0F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07608A-1E1A-4A61-B18D-6301F639C859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4506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F544F-DCEB-410F-81D8-655307557C11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101CD-EFDB-40A1-9103-86C653BE840A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471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B6766A-B210-42C0-84D2-A3D0A18BFC2C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E8F4E-BEFD-4666-B135-2C109F0EC279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5347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A0B6C6-FB17-40D0-9686-8A227284F7A4}" type="datetimeFigureOut">
              <a:rPr lang="es-AR" smtClean="0"/>
              <a:pPr>
                <a:defRPr/>
              </a:pPr>
              <a:t>10/9/2023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62E79B6-5002-4037-99E3-AA8214F96FC2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1836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Imagen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710" y="2338387"/>
            <a:ext cx="6129338" cy="158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ángulo 1"/>
          <p:cNvSpPr/>
          <p:nvPr/>
        </p:nvSpPr>
        <p:spPr>
          <a:xfrm>
            <a:off x="3604614" y="3796393"/>
            <a:ext cx="3834685" cy="5395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2100" b="1" dirty="0" smtClean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Primer </a:t>
            </a:r>
            <a:r>
              <a:rPr lang="es-AR" sz="2100" b="1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Semestre </a:t>
            </a:r>
            <a:r>
              <a:rPr lang="es-AR" sz="2100" b="1" dirty="0" smtClean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2023</a:t>
            </a:r>
            <a:endParaRPr lang="es-AR" sz="2100" b="1" dirty="0">
              <a:ln w="0"/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56" y="5954395"/>
            <a:ext cx="6837045" cy="9036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229991"/>
            <a:ext cx="8557206" cy="501254"/>
            <a:chOff x="0" y="1253021"/>
            <a:chExt cx="855720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7951330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SERIE POBREZA E INDIGENCIA CON EL IMPACTO DE PLANES NO MONETARIOS</a:t>
              </a: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3360283718"/>
              </p:ext>
            </p:extLst>
          </p:nvPr>
        </p:nvGraphicFramePr>
        <p:xfrm>
          <a:off x="837128" y="1635617"/>
          <a:ext cx="7720078" cy="3155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5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229991"/>
            <a:ext cx="8557206" cy="501254"/>
            <a:chOff x="0" y="1253021"/>
            <a:chExt cx="855720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7951330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SERIE POBREZA E INDIGENCIA CON EL IMPACTO DE PLANES NO MONETARIOS</a:t>
              </a: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1954635778"/>
              </p:ext>
            </p:extLst>
          </p:nvPr>
        </p:nvGraphicFramePr>
        <p:xfrm>
          <a:off x="1139561" y="1544659"/>
          <a:ext cx="7038523" cy="3684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3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2 Subtítulo"/>
          <p:cNvSpPr txBox="1">
            <a:spLocks/>
          </p:cNvSpPr>
          <p:nvPr/>
        </p:nvSpPr>
        <p:spPr bwMode="auto">
          <a:xfrm>
            <a:off x="1355442" y="2299483"/>
            <a:ext cx="6400800" cy="132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50000"/>
              </a:lnSpc>
              <a:spcBef>
                <a:spcPts val="750"/>
              </a:spcBef>
            </a:pPr>
            <a:r>
              <a:rPr lang="es-A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Relevar las condiciones materiales de vida de las personas en los hogares del </a:t>
            </a:r>
            <a:r>
              <a:rPr lang="es-AR" sz="2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Gran Córdoba, </a:t>
            </a:r>
            <a:r>
              <a:rPr lang="es-A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y conocer el impacto de los Planes No Monetarios del Gobierno de la Provincia de Córdoba en los hogares pobres e indigentes.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0" y="247181"/>
            <a:ext cx="3076303" cy="501254"/>
            <a:chOff x="0" y="1253021"/>
            <a:chExt cx="3076303" cy="501254"/>
          </a:xfrm>
        </p:grpSpPr>
        <p:sp>
          <p:nvSpPr>
            <p:cNvPr id="10" name="Título 5"/>
            <p:cNvSpPr txBox="1">
              <a:spLocks/>
            </p:cNvSpPr>
            <p:nvPr/>
          </p:nvSpPr>
          <p:spPr>
            <a:xfrm>
              <a:off x="619568" y="1253021"/>
              <a:ext cx="2456735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OBJETIVO</a:t>
              </a:r>
            </a:p>
          </p:txBody>
        </p:sp>
        <p:grpSp>
          <p:nvGrpSpPr>
            <p:cNvPr id="11" name="Grupo 10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2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pic>
        <p:nvPicPr>
          <p:cNvPr id="17" name="Imagen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25110" y="1881792"/>
            <a:ext cx="3265884" cy="941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Asistencia Técnica del Instituto de Estadística y Demografía de la Facultad de Ciencias Económicas. Diseño de la muestra y expansores.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5290994" y="2352683"/>
            <a:ext cx="685800" cy="0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150625" y="2005615"/>
            <a:ext cx="2406253" cy="6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130 Radios Censales seleccionados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10 viviendas por radio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1.300 Viviendas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2025109" y="3917750"/>
            <a:ext cx="3265885" cy="941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Desarrollo del cuestionario, operativo de campo, elaboración de base de datos, procesamiento y construcción de indicadores.</a:t>
            </a:r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5290994" y="4187768"/>
            <a:ext cx="685800" cy="0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6150625" y="3785084"/>
            <a:ext cx="2894784" cy="1293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1.300 viviendas visitadas/contactadas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80%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respuesta*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1.037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hogares con respuesta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2.757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relevadas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/>
          </a:p>
        </p:txBody>
      </p:sp>
      <p:pic>
        <p:nvPicPr>
          <p:cNvPr id="6154" name="29 Imagen"/>
          <p:cNvPicPr preferRelativeResize="0"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569" y="4064794"/>
            <a:ext cx="1262665" cy="337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31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680" y="2082094"/>
            <a:ext cx="1080441" cy="541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ángulo 12"/>
          <p:cNvSpPr/>
          <p:nvPr/>
        </p:nvSpPr>
        <p:spPr>
          <a:xfrm>
            <a:off x="2025109" y="5165388"/>
            <a:ext cx="3007217" cy="2475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14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Primer </a:t>
            </a:r>
            <a:r>
              <a:rPr lang="es-AR" sz="1400" dirty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Semestre </a:t>
            </a:r>
            <a:r>
              <a:rPr lang="es-AR" sz="14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2023</a:t>
            </a:r>
            <a:endParaRPr lang="es-AR" sz="1400" dirty="0">
              <a:ln w="0"/>
              <a:solidFill>
                <a:srgbClr val="53AAE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150625" y="5159686"/>
            <a:ext cx="2380007" cy="2475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1400" dirty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Promedio por trimestre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0" y="286369"/>
            <a:ext cx="4469845" cy="501254"/>
            <a:chOff x="0" y="1253021"/>
            <a:chExt cx="4469845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19568" y="1253021"/>
              <a:ext cx="3850277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OPERATIVO</a:t>
              </a:r>
            </a:p>
          </p:txBody>
        </p:sp>
        <p:grpSp>
          <p:nvGrpSpPr>
            <p:cNvPr id="3" name="Grupo 2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6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7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5" name="21 Rectángulo">
            <a:extLst>
              <a:ext uri="{FF2B5EF4-FFF2-40B4-BE49-F238E27FC236}">
                <a16:creationId xmlns:a16="http://schemas.microsoft.com/office/drawing/2014/main" id="{2E7F9BC9-1A67-41C0-82E0-1619B56942F2}"/>
              </a:ext>
            </a:extLst>
          </p:cNvPr>
          <p:cNvSpPr/>
          <p:nvPr/>
        </p:nvSpPr>
        <p:spPr>
          <a:xfrm>
            <a:off x="543197" y="5629855"/>
            <a:ext cx="4940388" cy="1293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dirty="0">
                <a:solidFill>
                  <a:schemeClr val="tx1"/>
                </a:solidFill>
                <a:latin typeface="Trebuchet MS" panose="020B0603020202020204" pitchFamily="34" charset="0"/>
              </a:rPr>
              <a:t>*El relevamiento del </a:t>
            </a: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primer </a:t>
            </a:r>
            <a:r>
              <a:rPr lang="es-ES" sz="1000" dirty="0">
                <a:solidFill>
                  <a:schemeClr val="tx1"/>
                </a:solidFill>
                <a:latin typeface="Trebuchet MS" panose="020B0603020202020204" pitchFamily="34" charset="0"/>
              </a:rPr>
              <a:t>semestre </a:t>
            </a: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2023 </a:t>
            </a:r>
            <a:r>
              <a:rPr lang="es-ES" sz="1000" dirty="0">
                <a:solidFill>
                  <a:schemeClr val="tx1"/>
                </a:solidFill>
                <a:latin typeface="Trebuchet MS" panose="020B0603020202020204" pitchFamily="34" charset="0"/>
              </a:rPr>
              <a:t>se </a:t>
            </a: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realizó de manera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presencial.</a:t>
            </a:r>
            <a:endParaRPr lang="es-AR" sz="1000" dirty="0">
              <a:solidFill>
                <a:schemeClr val="tx1"/>
              </a:solidFill>
            </a:endParaRP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25470" y="1984181"/>
            <a:ext cx="3373347" cy="3348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GRAN CÓRDOBA - LOCALIDADES CONSIDERADAS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Córdoba Capital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Agua de Oro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Canteras del Sauce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El Manzano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La Calera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La Granja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Malvinas Argentinas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Mendiolaza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Río Ceballos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Saldán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Salsipuedes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Unquillo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Villa Allende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Villa el Fachinal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Parque Norte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Guiñazú Norte</a:t>
            </a:r>
          </a:p>
        </p:txBody>
      </p:sp>
      <p:pic>
        <p:nvPicPr>
          <p:cNvPr id="7173" name="3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8484" y="1306610"/>
            <a:ext cx="3379640" cy="4703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o 2"/>
          <p:cNvGrpSpPr/>
          <p:nvPr/>
        </p:nvGrpSpPr>
        <p:grpSpPr>
          <a:xfrm>
            <a:off x="0" y="247181"/>
            <a:ext cx="6092276" cy="501254"/>
            <a:chOff x="0" y="1253021"/>
            <a:chExt cx="609227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25470" y="1253021"/>
              <a:ext cx="5466806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COBERTURA GEOGRÁFICA</a:t>
              </a:r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8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0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1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197" y="733246"/>
            <a:ext cx="7789069" cy="61247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Canasta Alimentaria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utilizó la Canasta Básica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Alimentaria de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la Región Pampeana para el mes de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junio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2022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(publicada por INDEC) y se la actualizó con el Índice de Precios al Consumidor (rubro alimentos) para la Región Pampeana (INDEC)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.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Para las necesidades kilo-calóricas, para conformar los adultos equivalentes de cada hogar, se utilizó la tabla de adultos equivalentes del INDEC.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1600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Canasta Total</a:t>
            </a:r>
          </a:p>
          <a:p>
            <a:pPr marL="470297" indent="-132160"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Para la determinación de la Canasta Básica Total se utilizó un coeficiente (inversa de </a:t>
            </a:r>
            <a:r>
              <a:rPr lang="es-E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Engel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 ajustado según la composición del Índice de Precios al Consumidor (rubro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alimentos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 del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segundo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semestre 2022 para la Región Pampeana (INDEC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).</a:t>
            </a: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338137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Ingresos Monetarios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 indagó a los hogares utilizando las mismas preguntas que la Encuesta Permanente de Hogares (INDEC).</a:t>
            </a:r>
          </a:p>
          <a:p>
            <a:pPr marL="214313" indent="-2143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Planes no Monetarios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 indagó la condición de percepción y la cantidad de beneficiarios por hogar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Valorización de planes no monetarios: para traducir en términos monetarios los planes indagados se trabajó según el tipo de plan. En el caso de los alimentarios, según su aporte Kilo-calórico. Para los planes de transporte, por el valor del boleto urbano de la ciudad de Córdoba. Para las tarifas sociales, con la bonificación promedio.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0" y="194930"/>
            <a:ext cx="4801467" cy="501254"/>
            <a:chOff x="0" y="1253021"/>
            <a:chExt cx="4801467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27884" y="1253021"/>
              <a:ext cx="4173583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METODOLOGÍA</a:t>
              </a:r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7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8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0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767013" y="2971703"/>
            <a:ext cx="1460227" cy="406003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46.000</a:t>
            </a:r>
            <a:endParaRPr lang="es-AR" sz="2400" b="1" dirty="0">
              <a:latin typeface="Trebuchet MS" panose="020B06030202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4331744" y="2878809"/>
            <a:ext cx="4376602" cy="623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Son las personas que </a:t>
            </a:r>
            <a:r>
              <a:rPr lang="es-AR" sz="1650" b="1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dejan de ser indigentes</a:t>
            </a:r>
          </a:p>
        </p:txBody>
      </p:sp>
      <p:sp>
        <p:nvSpPr>
          <p:cNvPr id="23" name="Rectángulo redondeado 3"/>
          <p:cNvSpPr/>
          <p:nvPr/>
        </p:nvSpPr>
        <p:spPr>
          <a:xfrm>
            <a:off x="2767013" y="4104578"/>
            <a:ext cx="1460227" cy="404813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37.000</a:t>
            </a:r>
            <a:endParaRPr lang="es-AR" sz="2400" b="1" dirty="0">
              <a:latin typeface="Trebuchet MS" panose="020B0603020202020204" pitchFamily="34" charset="0"/>
            </a:endParaRPr>
          </a:p>
        </p:txBody>
      </p:sp>
      <p:sp>
        <p:nvSpPr>
          <p:cNvPr id="27" name="CuadroTexto 25"/>
          <p:cNvSpPr txBox="1"/>
          <p:nvPr/>
        </p:nvSpPr>
        <p:spPr>
          <a:xfrm>
            <a:off x="4331744" y="4068230"/>
            <a:ext cx="4036219" cy="6232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Son las personas que </a:t>
            </a:r>
            <a:r>
              <a:rPr lang="es-AR" sz="1650" b="1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dejan de ser pobres</a:t>
            </a:r>
          </a:p>
        </p:txBody>
      </p:sp>
      <p:sp>
        <p:nvSpPr>
          <p:cNvPr id="28" name="Rectángulo redondeado 33"/>
          <p:cNvSpPr/>
          <p:nvPr/>
        </p:nvSpPr>
        <p:spPr>
          <a:xfrm>
            <a:off x="398860" y="2351485"/>
            <a:ext cx="1961844" cy="243601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Incorporando los </a:t>
            </a:r>
            <a:r>
              <a:rPr lang="es-AR" sz="2000" b="1" dirty="0">
                <a:solidFill>
                  <a:srgbClr val="53AAE0"/>
                </a:solidFill>
                <a:latin typeface="Trebuchet MS" panose="020B0603020202020204" pitchFamily="34" charset="0"/>
              </a:rPr>
              <a:t>Planes No Monetarios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en los ingresos de los hogares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del Gran Córdoba</a:t>
            </a:r>
          </a:p>
        </p:txBody>
      </p:sp>
      <p:cxnSp>
        <p:nvCxnSpPr>
          <p:cNvPr id="29" name="Conector recto 40"/>
          <p:cNvCxnSpPr/>
          <p:nvPr/>
        </p:nvCxnSpPr>
        <p:spPr>
          <a:xfrm>
            <a:off x="2491333" y="2066311"/>
            <a:ext cx="0" cy="3138488"/>
          </a:xfrm>
          <a:prstGeom prst="line">
            <a:avLst/>
          </a:prstGeom>
          <a:ln w="28575">
            <a:solidFill>
              <a:srgbClr val="E4B25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2695528" y="2144713"/>
            <a:ext cx="3834685" cy="7340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21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Primer </a:t>
            </a:r>
            <a:r>
              <a:rPr lang="es-AR" sz="2100" dirty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Semestre </a:t>
            </a:r>
            <a:r>
              <a:rPr lang="es-AR" sz="21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2023</a:t>
            </a:r>
            <a:endParaRPr lang="es-AR" sz="2100" dirty="0">
              <a:ln w="0"/>
              <a:solidFill>
                <a:srgbClr val="53AAE0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0" y="229991"/>
            <a:ext cx="7326716" cy="501254"/>
            <a:chOff x="0" y="1253021"/>
            <a:chExt cx="732671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6720840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IMPACTO DE PLANES NO MONETARIOS</a:t>
              </a: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17" name="Rectángulo redondeado 16"/>
          <p:cNvSpPr/>
          <p:nvPr/>
        </p:nvSpPr>
        <p:spPr>
          <a:xfrm>
            <a:off x="6448228" y="3536228"/>
            <a:ext cx="1460227" cy="40600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2022: 23.000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sp>
        <p:nvSpPr>
          <p:cNvPr id="18" name="Rectángulo redondeado 3"/>
          <p:cNvSpPr/>
          <p:nvPr/>
        </p:nvSpPr>
        <p:spPr>
          <a:xfrm>
            <a:off x="6448228" y="4669103"/>
            <a:ext cx="1460227" cy="40481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2022: 31.000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CuadroTexto 6"/>
          <p:cNvSpPr txBox="1">
            <a:spLocks noChangeArrowheads="1"/>
          </p:cNvSpPr>
          <p:nvPr/>
        </p:nvSpPr>
        <p:spPr bwMode="auto">
          <a:xfrm>
            <a:off x="953569" y="1633717"/>
            <a:ext cx="18216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Considerando Ingresos Monetarios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2928937" y="1827677"/>
            <a:ext cx="1492327" cy="406003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40,6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2294" name="CuadroTexto 9"/>
          <p:cNvSpPr txBox="1">
            <a:spLocks noChangeArrowheads="1"/>
          </p:cNvSpPr>
          <p:nvPr/>
        </p:nvSpPr>
        <p:spPr bwMode="auto">
          <a:xfrm>
            <a:off x="957829" y="3004396"/>
            <a:ext cx="19942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Impacto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 los</a:t>
            </a: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Planes No Monetarios</a:t>
            </a:r>
          </a:p>
        </p:txBody>
      </p:sp>
      <p:pic>
        <p:nvPicPr>
          <p:cNvPr id="11" name="Picture 6" descr="Resultado de imagen para icono personas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196" y="1724026"/>
            <a:ext cx="510693" cy="583499"/>
          </a:xfrm>
          <a:prstGeom prst="rect">
            <a:avLst/>
          </a:prstGeom>
          <a:solidFill>
            <a:srgbClr val="9E0D49"/>
          </a:solidFill>
        </p:spPr>
      </p:pic>
      <p:sp>
        <p:nvSpPr>
          <p:cNvPr id="12" name="Rectángulo redondeado 11"/>
          <p:cNvSpPr/>
          <p:nvPr/>
        </p:nvSpPr>
        <p:spPr>
          <a:xfrm>
            <a:off x="2943913" y="3241576"/>
            <a:ext cx="1463751" cy="406004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-2,2 </a:t>
            </a:r>
            <a:r>
              <a:rPr lang="es-AR" sz="24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12298" name="CuadroTexto 13"/>
          <p:cNvSpPr txBox="1">
            <a:spLocks noChangeArrowheads="1"/>
          </p:cNvSpPr>
          <p:nvPr/>
        </p:nvSpPr>
        <p:spPr bwMode="auto">
          <a:xfrm>
            <a:off x="5539467" y="1679883"/>
            <a:ext cx="32920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689.000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pobres (indigentes + pobres no indigentes) en Gran Córdoba.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634575" y="2353854"/>
            <a:ext cx="74373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400" b="1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Pobres</a:t>
            </a:r>
            <a:endParaRPr lang="es-AR" sz="1400" dirty="0">
              <a:solidFill>
                <a:srgbClr val="53AAE0"/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12300" name="CuadroTexto 15"/>
          <p:cNvSpPr txBox="1">
            <a:spLocks noChangeArrowheads="1"/>
          </p:cNvSpPr>
          <p:nvPr/>
        </p:nvSpPr>
        <p:spPr bwMode="auto">
          <a:xfrm>
            <a:off x="4611376" y="3216405"/>
            <a:ext cx="20038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37.000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dejan de ser Pobres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7208855" y="3019138"/>
            <a:ext cx="168116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Se reduce la cantidad de pobres no indigentes </a:t>
            </a:r>
            <a:r>
              <a:rPr lang="es-AR" sz="1600" b="1" dirty="0">
                <a:solidFill>
                  <a:srgbClr val="53AAE0"/>
                </a:solidFill>
                <a:latin typeface="Trebuchet MS" panose="020B0603020202020204" pitchFamily="34" charset="0"/>
              </a:rPr>
              <a:t>6</a:t>
            </a:r>
            <a:r>
              <a:rPr lang="es-AR" sz="1600" b="1" dirty="0" smtClean="0">
                <a:solidFill>
                  <a:srgbClr val="53AAE0"/>
                </a:solidFill>
                <a:latin typeface="Trebuchet MS" panose="020B0603020202020204" pitchFamily="34" charset="0"/>
              </a:rPr>
              <a:t>,5%</a:t>
            </a:r>
            <a:endParaRPr lang="es-AR" sz="1600" b="1" dirty="0">
              <a:solidFill>
                <a:srgbClr val="53AAE0"/>
              </a:solidFill>
              <a:latin typeface="Trebuchet MS" panose="020B0603020202020204" pitchFamily="34" charset="0"/>
            </a:endParaRPr>
          </a:p>
        </p:txBody>
      </p:sp>
      <p:sp>
        <p:nvSpPr>
          <p:cNvPr id="12303" name="CuadroTexto 18"/>
          <p:cNvSpPr txBox="1">
            <a:spLocks noChangeArrowheads="1"/>
          </p:cNvSpPr>
          <p:nvPr/>
        </p:nvSpPr>
        <p:spPr bwMode="auto">
          <a:xfrm>
            <a:off x="953569" y="4654153"/>
            <a:ext cx="167759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% FINAL DE POBREZA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2955131" y="4698442"/>
            <a:ext cx="1492326" cy="406004"/>
          </a:xfrm>
          <a:prstGeom prst="roundRect">
            <a:avLst/>
          </a:prstGeom>
          <a:solidFill>
            <a:srgbClr val="0092C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38,5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2305" name="CuadroTexto 20"/>
          <p:cNvSpPr txBox="1">
            <a:spLocks noChangeArrowheads="1"/>
          </p:cNvSpPr>
          <p:nvPr/>
        </p:nvSpPr>
        <p:spPr bwMode="auto">
          <a:xfrm>
            <a:off x="4611376" y="4700371"/>
            <a:ext cx="25741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652.000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pobres en Gran Córdoba</a:t>
            </a:r>
          </a:p>
        </p:txBody>
      </p:sp>
      <p:pic>
        <p:nvPicPr>
          <p:cNvPr id="23" name="Picture 6" descr="Resultado de imagen para icono personas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88" y="3019138"/>
            <a:ext cx="421528" cy="48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7 Conector recto de flecha"/>
          <p:cNvCxnSpPr/>
          <p:nvPr/>
        </p:nvCxnSpPr>
        <p:spPr>
          <a:xfrm>
            <a:off x="3699491" y="2513048"/>
            <a:ext cx="3606" cy="423216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7 Conector recto de flecha"/>
          <p:cNvCxnSpPr/>
          <p:nvPr/>
        </p:nvCxnSpPr>
        <p:spPr>
          <a:xfrm>
            <a:off x="3671494" y="3927726"/>
            <a:ext cx="3606" cy="423216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7 Conector recto de flecha"/>
          <p:cNvCxnSpPr/>
          <p:nvPr/>
        </p:nvCxnSpPr>
        <p:spPr>
          <a:xfrm flipV="1">
            <a:off x="6699376" y="3682267"/>
            <a:ext cx="425301" cy="3895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o 1"/>
          <p:cNvGrpSpPr/>
          <p:nvPr/>
        </p:nvGrpSpPr>
        <p:grpSpPr>
          <a:xfrm>
            <a:off x="0" y="223449"/>
            <a:ext cx="3799743" cy="501488"/>
            <a:chOff x="0" y="1252787"/>
            <a:chExt cx="3799743" cy="501488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5" y="1252787"/>
              <a:ext cx="3193868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- POBREZA</a:t>
              </a:r>
            </a:p>
          </p:txBody>
        </p:sp>
        <p:grpSp>
          <p:nvGrpSpPr>
            <p:cNvPr id="27" name="Grupo 26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28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9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30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32" name="Rectángulo redondeado 31"/>
          <p:cNvSpPr/>
          <p:nvPr/>
        </p:nvSpPr>
        <p:spPr>
          <a:xfrm>
            <a:off x="5554076" y="2598260"/>
            <a:ext cx="1492327" cy="40600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2022: 37,1%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5569052" y="4012159"/>
            <a:ext cx="1463751" cy="4060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2022: -1,8 </a:t>
            </a:r>
            <a:r>
              <a:rPr lang="es-AR" sz="12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34" name="Rectángulo redondeado 33"/>
          <p:cNvSpPr/>
          <p:nvPr/>
        </p:nvSpPr>
        <p:spPr>
          <a:xfrm>
            <a:off x="5580270" y="5469025"/>
            <a:ext cx="1492326" cy="4060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2022: 35,3 </a:t>
            </a:r>
            <a:r>
              <a:rPr lang="es-AR" sz="1200" b="1" dirty="0">
                <a:latin typeface="Trebuchet MS" panose="020B0603020202020204" pitchFamily="34" charset="0"/>
              </a:rPr>
              <a:t>%</a:t>
            </a: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CuadroTexto 2"/>
          <p:cNvSpPr txBox="1">
            <a:spLocks noChangeArrowheads="1"/>
          </p:cNvSpPr>
          <p:nvPr/>
        </p:nvSpPr>
        <p:spPr bwMode="auto">
          <a:xfrm>
            <a:off x="1868966" y="1417439"/>
            <a:ext cx="182284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Considerando Ingresos Monetarios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3514860" y="1544002"/>
            <a:ext cx="1420247" cy="415140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7,1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0246" name="CuadroTexto 15"/>
          <p:cNvSpPr txBox="1">
            <a:spLocks noChangeArrowheads="1"/>
          </p:cNvSpPr>
          <p:nvPr/>
        </p:nvSpPr>
        <p:spPr bwMode="auto">
          <a:xfrm>
            <a:off x="1837270" y="3094491"/>
            <a:ext cx="16775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Impacto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 los</a:t>
            </a: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Planes No Monetarios</a:t>
            </a:r>
          </a:p>
        </p:txBody>
      </p:sp>
      <p:sp>
        <p:nvSpPr>
          <p:cNvPr id="21" name="Rectángulo redondeado 20"/>
          <p:cNvSpPr/>
          <p:nvPr/>
        </p:nvSpPr>
        <p:spPr>
          <a:xfrm>
            <a:off x="3546557" y="3251628"/>
            <a:ext cx="1332797" cy="461574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2,7 </a:t>
            </a:r>
            <a:r>
              <a:rPr lang="es-AR" sz="24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10250" name="CuadroTexto 25"/>
          <p:cNvSpPr txBox="1">
            <a:spLocks noChangeArrowheads="1"/>
          </p:cNvSpPr>
          <p:nvPr/>
        </p:nvSpPr>
        <p:spPr bwMode="auto">
          <a:xfrm>
            <a:off x="6088154" y="1459184"/>
            <a:ext cx="28407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121.000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Indigentes en Gran Córdoba.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4958592" y="1332069"/>
            <a:ext cx="1045479" cy="894499"/>
            <a:chOff x="4958592" y="1097186"/>
            <a:chExt cx="1045479" cy="894499"/>
          </a:xfrm>
        </p:grpSpPr>
        <p:pic>
          <p:nvPicPr>
            <p:cNvPr id="1030" name="Picture 6" descr="Resultado de imagen para icono personas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739" y="1097186"/>
              <a:ext cx="510693" cy="583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ángulo 23"/>
            <p:cNvSpPr/>
            <p:nvPr/>
          </p:nvSpPr>
          <p:spPr>
            <a:xfrm>
              <a:off x="4958592" y="1683908"/>
              <a:ext cx="10454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sz="1400" b="1" dirty="0">
                  <a:solidFill>
                    <a:srgbClr val="53AAE0"/>
                  </a:solidFill>
                  <a:latin typeface="Trebuchet MS" panose="020B0603020202020204" pitchFamily="34" charset="0"/>
                  <a:cs typeface="+mn-cs"/>
                </a:rPr>
                <a:t>Indigentes</a:t>
              </a:r>
              <a:endParaRPr lang="es-AR" sz="1400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endParaRPr>
            </a:p>
          </p:txBody>
        </p:sp>
      </p:grpSp>
      <p:sp>
        <p:nvSpPr>
          <p:cNvPr id="10252" name="CuadroTexto 29"/>
          <p:cNvSpPr txBox="1">
            <a:spLocks noChangeArrowheads="1"/>
          </p:cNvSpPr>
          <p:nvPr/>
        </p:nvSpPr>
        <p:spPr bwMode="auto">
          <a:xfrm>
            <a:off x="4942410" y="3094491"/>
            <a:ext cx="20026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46.000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dejan de ser Indigentes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7086362" y="3169452"/>
            <a:ext cx="168235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Se reduce la Indigencia en </a:t>
            </a:r>
            <a:r>
              <a:rPr lang="es-A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un </a:t>
            </a:r>
            <a:r>
              <a:rPr lang="es-AR" b="1" dirty="0" smtClean="0">
                <a:solidFill>
                  <a:srgbClr val="53AAE0"/>
                </a:solidFill>
                <a:latin typeface="Trebuchet MS" panose="020B0603020202020204" pitchFamily="34" charset="0"/>
              </a:rPr>
              <a:t>38</a:t>
            </a:r>
            <a:r>
              <a:rPr lang="es-AR" b="1" dirty="0" smtClean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%</a:t>
            </a:r>
            <a:endParaRPr lang="es-AR" b="1" dirty="0">
              <a:solidFill>
                <a:srgbClr val="53AAE0"/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10255" name="CuadroTexto 34"/>
          <p:cNvSpPr txBox="1">
            <a:spLocks noChangeArrowheads="1"/>
          </p:cNvSpPr>
          <p:nvPr/>
        </p:nvSpPr>
        <p:spPr bwMode="auto">
          <a:xfrm>
            <a:off x="1868966" y="5061220"/>
            <a:ext cx="167759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% FINAL DE INDIGENTES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3514860" y="5101290"/>
            <a:ext cx="1420247" cy="443615"/>
          </a:xfrm>
          <a:prstGeom prst="roundRect">
            <a:avLst/>
          </a:prstGeom>
          <a:solidFill>
            <a:srgbClr val="0092C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4,4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0257" name="CuadroTexto 36"/>
          <p:cNvSpPr txBox="1">
            <a:spLocks noChangeArrowheads="1"/>
          </p:cNvSpPr>
          <p:nvPr/>
        </p:nvSpPr>
        <p:spPr bwMode="auto">
          <a:xfrm>
            <a:off x="4998364" y="4927130"/>
            <a:ext cx="27999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75.000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Indigentes en Gran Córdoba</a:t>
            </a:r>
          </a:p>
        </p:txBody>
      </p:sp>
      <p:sp>
        <p:nvSpPr>
          <p:cNvPr id="34" name="Rectángulo redondeado 33"/>
          <p:cNvSpPr/>
          <p:nvPr/>
        </p:nvSpPr>
        <p:spPr>
          <a:xfrm>
            <a:off x="45838" y="2371725"/>
            <a:ext cx="1712714" cy="24348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Los indigentes que salen de la indigencia pasan a ser </a:t>
            </a:r>
            <a:r>
              <a:rPr lang="es-AR" sz="2000" b="1" dirty="0">
                <a:solidFill>
                  <a:srgbClr val="53AAE0"/>
                </a:solidFill>
                <a:latin typeface="Trebuchet MS" panose="020B0603020202020204" pitchFamily="34" charset="0"/>
              </a:rPr>
              <a:t>pobres no indigentes.</a:t>
            </a:r>
          </a:p>
        </p:txBody>
      </p:sp>
      <p:cxnSp>
        <p:nvCxnSpPr>
          <p:cNvPr id="41" name="Conector recto 40"/>
          <p:cNvCxnSpPr/>
          <p:nvPr/>
        </p:nvCxnSpPr>
        <p:spPr>
          <a:xfrm flipH="1">
            <a:off x="1699533" y="1211439"/>
            <a:ext cx="15091" cy="4647054"/>
          </a:xfrm>
          <a:prstGeom prst="line">
            <a:avLst/>
          </a:prstGeom>
          <a:ln w="28575">
            <a:solidFill>
              <a:srgbClr val="E4B25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6" descr="Resultado de imagen para icono personas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611" y="3631117"/>
            <a:ext cx="421528" cy="48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7 Conector recto de flecha"/>
          <p:cNvCxnSpPr/>
          <p:nvPr/>
        </p:nvCxnSpPr>
        <p:spPr>
          <a:xfrm flipH="1">
            <a:off x="4224983" y="2201443"/>
            <a:ext cx="14408" cy="625995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7 Conector recto de flecha"/>
          <p:cNvCxnSpPr/>
          <p:nvPr/>
        </p:nvCxnSpPr>
        <p:spPr>
          <a:xfrm flipV="1">
            <a:off x="6667750" y="3713202"/>
            <a:ext cx="418612" cy="12831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o 1"/>
          <p:cNvGrpSpPr/>
          <p:nvPr/>
        </p:nvGrpSpPr>
        <p:grpSpPr>
          <a:xfrm>
            <a:off x="0" y="196337"/>
            <a:ext cx="3863119" cy="501254"/>
            <a:chOff x="0" y="1253021"/>
            <a:chExt cx="3863119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3257243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- INDIGENCIA</a:t>
              </a:r>
            </a:p>
          </p:txBody>
        </p:sp>
        <p:grpSp>
          <p:nvGrpSpPr>
            <p:cNvPr id="28" name="Grupo 27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29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30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33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cxnSp>
        <p:nvCxnSpPr>
          <p:cNvPr id="32" name="7 Conector recto de flecha"/>
          <p:cNvCxnSpPr/>
          <p:nvPr/>
        </p:nvCxnSpPr>
        <p:spPr>
          <a:xfrm flipH="1">
            <a:off x="4224983" y="4284437"/>
            <a:ext cx="14408" cy="625995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5818030" y="2263066"/>
            <a:ext cx="1420247" cy="4151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 smtClean="0">
                <a:latin typeface="Trebuchet MS" panose="020B0603020202020204" pitchFamily="34" charset="0"/>
              </a:rPr>
              <a:t>1S 2022: 4,8 </a:t>
            </a:r>
            <a:r>
              <a:rPr lang="es-AR" sz="12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38" name="Rectángulo redondeado 37"/>
          <p:cNvSpPr/>
          <p:nvPr/>
        </p:nvSpPr>
        <p:spPr>
          <a:xfrm>
            <a:off x="5818031" y="4228272"/>
            <a:ext cx="1420246" cy="46157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2022: -1,4 </a:t>
            </a:r>
            <a:r>
              <a:rPr lang="es-AR" sz="12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39" name="Rectángulo redondeado 38"/>
          <p:cNvSpPr/>
          <p:nvPr/>
        </p:nvSpPr>
        <p:spPr>
          <a:xfrm>
            <a:off x="5818030" y="5742528"/>
            <a:ext cx="1420247" cy="44361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2022: 3,4 %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pic>
        <p:nvPicPr>
          <p:cNvPr id="42" name="Imagen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378323"/>
            <a:ext cx="1372173" cy="385996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384443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2069833" y="1677188"/>
            <a:ext cx="2332434" cy="1262063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ALIMENTARIOS: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PAICor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Más leche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Alimentos para Celíacos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Comedores (copa de leche)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Comedores adulto mayores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2125377" y="3633373"/>
            <a:ext cx="2332434" cy="917972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TRANSPORTE: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Estudiantil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Obrero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Adulto Mayor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Social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2125377" y="4975367"/>
            <a:ext cx="2332434" cy="875109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TARIFA SOCIAL: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Energía Eléctrica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Agua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Impuesto Inmobiliario</a:t>
            </a:r>
          </a:p>
        </p:txBody>
      </p:sp>
      <p:sp>
        <p:nvSpPr>
          <p:cNvPr id="11271" name="Subtítulo 2"/>
          <p:cNvSpPr txBox="1">
            <a:spLocks/>
          </p:cNvSpPr>
          <p:nvPr/>
        </p:nvSpPr>
        <p:spPr bwMode="auto">
          <a:xfrm>
            <a:off x="299444" y="3099057"/>
            <a:ext cx="1554956" cy="46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Planes no monetarios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1957589" y="1017431"/>
            <a:ext cx="3245" cy="4935694"/>
          </a:xfrm>
          <a:prstGeom prst="line">
            <a:avLst/>
          </a:prstGeom>
          <a:ln w="28575">
            <a:solidFill>
              <a:srgbClr val="E4B25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/>
          <p:cNvGrpSpPr/>
          <p:nvPr/>
        </p:nvGrpSpPr>
        <p:grpSpPr>
          <a:xfrm>
            <a:off x="5200529" y="1572370"/>
            <a:ext cx="2690473" cy="3520233"/>
            <a:chOff x="5187466" y="1421416"/>
            <a:chExt cx="2690473" cy="3520233"/>
          </a:xfrm>
        </p:grpSpPr>
        <p:sp>
          <p:nvSpPr>
            <p:cNvPr id="16" name="Rectángulo redondeado 15"/>
            <p:cNvSpPr/>
            <p:nvPr/>
          </p:nvSpPr>
          <p:spPr>
            <a:xfrm>
              <a:off x="5293519" y="3745530"/>
              <a:ext cx="963216" cy="429816"/>
            </a:xfrm>
            <a:prstGeom prst="roundRect">
              <a:avLst/>
            </a:prstGeom>
            <a:solidFill>
              <a:srgbClr val="E4B25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 smtClean="0">
                  <a:latin typeface="Trebuchet MS" panose="020B0603020202020204" pitchFamily="34" charset="0"/>
                </a:rPr>
                <a:t>96 </a:t>
              </a:r>
              <a:r>
                <a:rPr lang="es-AR" b="1" dirty="0">
                  <a:latin typeface="Trebuchet MS" panose="020B0603020202020204" pitchFamily="34" charset="0"/>
                </a:rPr>
                <a:t>%</a:t>
              </a:r>
            </a:p>
          </p:txBody>
        </p:sp>
        <p:sp>
          <p:nvSpPr>
            <p:cNvPr id="11276" name="CuadroTexto 16"/>
            <p:cNvSpPr txBox="1">
              <a:spLocks noChangeArrowheads="1"/>
            </p:cNvSpPr>
            <p:nvPr/>
          </p:nvSpPr>
          <p:spPr bwMode="auto">
            <a:xfrm>
              <a:off x="5347861" y="4356874"/>
              <a:ext cx="253007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A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Reciben al menos un Plan No Monetario</a:t>
              </a:r>
            </a:p>
          </p:txBody>
        </p:sp>
        <p:pic>
          <p:nvPicPr>
            <p:cNvPr id="18" name="Picture 6" descr="Resultado de imagen para icono personas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3239" y="1421416"/>
              <a:ext cx="931999" cy="10648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ctángulo 18"/>
            <p:cNvSpPr/>
            <p:nvPr/>
          </p:nvSpPr>
          <p:spPr>
            <a:xfrm>
              <a:off x="5187466" y="2630777"/>
              <a:ext cx="12971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>
                  <a:solidFill>
                    <a:srgbClr val="53AAE0"/>
                  </a:solidFill>
                  <a:latin typeface="Trebuchet MS" panose="020B0603020202020204" pitchFamily="34" charset="0"/>
                  <a:cs typeface="+mn-cs"/>
                </a:rPr>
                <a:t>Indigentes</a:t>
              </a:r>
              <a:endParaRPr lang="es-AR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endParaRPr>
            </a:p>
          </p:txBody>
        </p:sp>
        <p:sp>
          <p:nvSpPr>
            <p:cNvPr id="20" name="Rectángulo 18"/>
            <p:cNvSpPr/>
            <p:nvPr/>
          </p:nvSpPr>
          <p:spPr>
            <a:xfrm>
              <a:off x="6943130" y="2642802"/>
              <a:ext cx="9064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>
                  <a:solidFill>
                    <a:srgbClr val="53AAE0"/>
                  </a:solidFill>
                  <a:latin typeface="Trebuchet MS" panose="020B0603020202020204" pitchFamily="34" charset="0"/>
                  <a:cs typeface="+mn-cs"/>
                </a:rPr>
                <a:t>Pobres</a:t>
              </a:r>
              <a:endParaRPr lang="es-AR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endParaRPr>
            </a:p>
          </p:txBody>
        </p:sp>
        <p:sp>
          <p:nvSpPr>
            <p:cNvPr id="22" name="Rectángulo redondeado 15"/>
            <p:cNvSpPr/>
            <p:nvPr/>
          </p:nvSpPr>
          <p:spPr>
            <a:xfrm>
              <a:off x="6914723" y="3741584"/>
              <a:ext cx="963216" cy="429816"/>
            </a:xfrm>
            <a:prstGeom prst="roundRect">
              <a:avLst/>
            </a:prstGeom>
            <a:solidFill>
              <a:srgbClr val="E4B25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 smtClean="0">
                  <a:latin typeface="Trebuchet MS" panose="020B0603020202020204" pitchFamily="34" charset="0"/>
                </a:rPr>
                <a:t>89 </a:t>
              </a:r>
              <a:r>
                <a:rPr lang="es-AR" b="1" dirty="0">
                  <a:latin typeface="Trebuchet MS" panose="020B0603020202020204" pitchFamily="34" charset="0"/>
                </a:rPr>
                <a:t>%</a:t>
              </a:r>
            </a:p>
          </p:txBody>
        </p:sp>
        <p:cxnSp>
          <p:nvCxnSpPr>
            <p:cNvPr id="23" name="7 Conector recto de flecha"/>
            <p:cNvCxnSpPr/>
            <p:nvPr/>
          </p:nvCxnSpPr>
          <p:spPr>
            <a:xfrm>
              <a:off x="5775127" y="3099057"/>
              <a:ext cx="0" cy="395162"/>
            </a:xfrm>
            <a:prstGeom prst="straightConnector1">
              <a:avLst/>
            </a:prstGeom>
            <a:ln w="76200">
              <a:solidFill>
                <a:srgbClr val="53AAE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7 Conector recto de flecha"/>
            <p:cNvCxnSpPr/>
            <p:nvPr/>
          </p:nvCxnSpPr>
          <p:spPr>
            <a:xfrm>
              <a:off x="7396331" y="3099057"/>
              <a:ext cx="0" cy="395162"/>
            </a:xfrm>
            <a:prstGeom prst="straightConnector1">
              <a:avLst/>
            </a:prstGeom>
            <a:ln w="76200">
              <a:solidFill>
                <a:srgbClr val="53AAE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o 1"/>
          <p:cNvGrpSpPr/>
          <p:nvPr/>
        </p:nvGrpSpPr>
        <p:grpSpPr>
          <a:xfrm>
            <a:off x="0" y="-271260"/>
            <a:ext cx="7573191" cy="1005372"/>
            <a:chOff x="0" y="748903"/>
            <a:chExt cx="7573191" cy="1005372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22425" y="1248724"/>
              <a:ext cx="6950766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COBERTURA DE PLANES NO MONETARIOS</a:t>
              </a:r>
            </a:p>
          </p:txBody>
        </p:sp>
        <p:sp>
          <p:nvSpPr>
            <p:cNvPr id="11273" name="AutoShape 4" descr="Resultado de imagen para ICONO TRANSPORTE"/>
            <p:cNvSpPr>
              <a:spLocks noChangeAspect="1" noChangeArrowheads="1"/>
            </p:cNvSpPr>
            <p:nvPr/>
          </p:nvSpPr>
          <p:spPr bwMode="auto">
            <a:xfrm>
              <a:off x="116681" y="748903"/>
              <a:ext cx="228600" cy="228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grpSp>
          <p:nvGrpSpPr>
            <p:cNvPr id="25" name="Grupo 24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26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7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8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30" name="Rectángulo redondeado 29"/>
          <p:cNvSpPr/>
          <p:nvPr/>
        </p:nvSpPr>
        <p:spPr>
          <a:xfrm>
            <a:off x="5330193" y="5285255"/>
            <a:ext cx="963216" cy="4298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2022: 89 </a:t>
            </a:r>
            <a:r>
              <a:rPr lang="es-AR" sz="12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31" name="Rectángulo redondeado 15"/>
          <p:cNvSpPr/>
          <p:nvPr/>
        </p:nvSpPr>
        <p:spPr>
          <a:xfrm>
            <a:off x="6951397" y="5281309"/>
            <a:ext cx="963216" cy="4298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2022: 88 </a:t>
            </a:r>
            <a:r>
              <a:rPr lang="es-AR" sz="1200" b="1" dirty="0">
                <a:latin typeface="Trebuchet MS" panose="020B0603020202020204" pitchFamily="34" charset="0"/>
              </a:rPr>
              <a:t>%</a:t>
            </a: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3352</TotalTime>
  <Words>720</Words>
  <Application>Microsoft Office PowerPoint</Application>
  <PresentationFormat>Presentación en pantalla (4:3)</PresentationFormat>
  <Paragraphs>139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Gobierno de Cordoba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Sebastian Chautemps</dc:creator>
  <cp:lastModifiedBy>Aldana Bambicha</cp:lastModifiedBy>
  <cp:revision>285</cp:revision>
  <cp:lastPrinted>2020-03-05T19:33:10Z</cp:lastPrinted>
  <dcterms:created xsi:type="dcterms:W3CDTF">2017-09-22T14:23:10Z</dcterms:created>
  <dcterms:modified xsi:type="dcterms:W3CDTF">2023-09-10T21:18:35Z</dcterms:modified>
</cp:coreProperties>
</file>