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3"/>
  </p:handoutMasterIdLst>
  <p:sldIdLst>
    <p:sldId id="274" r:id="rId2"/>
    <p:sldId id="265" r:id="rId3"/>
    <p:sldId id="269" r:id="rId4"/>
    <p:sldId id="270" r:id="rId5"/>
    <p:sldId id="271" r:id="rId6"/>
    <p:sldId id="273" r:id="rId7"/>
    <p:sldId id="268" r:id="rId8"/>
    <p:sldId id="266" r:id="rId9"/>
    <p:sldId id="267" r:id="rId10"/>
    <p:sldId id="275" r:id="rId11"/>
    <p:sldId id="276" r:id="rId12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254"/>
    <a:srgbClr val="53AAE0"/>
    <a:srgbClr val="0092CE"/>
    <a:srgbClr val="9E0D49"/>
    <a:srgbClr val="D37E32"/>
    <a:srgbClr val="2C8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GEyC\Socio\MCV\1&#176;S%20-2021\DCPE_MCV_Infografia_Insumos_1S20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GEyC\Socio\MCV\1&#176;S%20-2021\DCPE_MCV_Infografia_Insumos_1S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2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200" b="1">
                <a:solidFill>
                  <a:schemeClr val="accent1">
                    <a:lumMod val="75000"/>
                  </a:schemeClr>
                </a:solidFill>
              </a:rPr>
              <a:t>Personas en Situación de Pobreza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'Gráficos 1S'!$B$42</c:f>
              <c:strCache>
                <c:ptCount val="1"/>
                <c:pt idx="0">
                  <c:v>% Pobreza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1S'!$C$41:$O$41</c:f>
              <c:strCache>
                <c:ptCount val="13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  <c:pt idx="12">
                  <c:v>2S 2023</c:v>
                </c:pt>
              </c:strCache>
            </c:strRef>
          </c:cat>
          <c:val>
            <c:numRef>
              <c:f>'Gráficos 1S'!$C$42:$O$42</c:f>
              <c:numCache>
                <c:formatCode>0.0</c:formatCode>
                <c:ptCount val="13"/>
                <c:pt idx="0">
                  <c:v>29.8693832637768</c:v>
                </c:pt>
                <c:pt idx="1">
                  <c:v>30.103862982081772</c:v>
                </c:pt>
                <c:pt idx="2">
                  <c:v>33.691601315159403</c:v>
                </c:pt>
                <c:pt idx="3">
                  <c:v>37.021571206841045</c:v>
                </c:pt>
                <c:pt idx="4">
                  <c:v>37.963139385424924</c:v>
                </c:pt>
                <c:pt idx="5">
                  <c:v>42.459776769685305</c:v>
                </c:pt>
                <c:pt idx="6">
                  <c:v>41.586500556877304</c:v>
                </c:pt>
                <c:pt idx="7">
                  <c:v>44.992838961436206</c:v>
                </c:pt>
                <c:pt idx="8">
                  <c:v>38.152196267381314</c:v>
                </c:pt>
                <c:pt idx="9">
                  <c:v>37.108847999693637</c:v>
                </c:pt>
                <c:pt idx="10">
                  <c:v>37.868514951594385</c:v>
                </c:pt>
                <c:pt idx="11">
                  <c:v>40.6</c:v>
                </c:pt>
                <c:pt idx="12" formatCode="General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B-44B1-A00A-B6F7574B8627}"/>
            </c:ext>
          </c:extLst>
        </c:ser>
        <c:ser>
          <c:idx val="1"/>
          <c:order val="1"/>
          <c:tx>
            <c:strRef>
              <c:f>'Gráficos 1S'!$B$43</c:f>
              <c:strCache>
                <c:ptCount val="1"/>
                <c:pt idx="0">
                  <c:v>% Pobreza (con efecto PNM)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8.0337361250418758E-3"/>
                  <c:y val="-8.2944490216305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3DB-44B1-A00A-B6F7574B8627}"/>
                </c:ext>
              </c:extLst>
            </c:dLbl>
            <c:dLbl>
              <c:idx val="9"/>
              <c:layout>
                <c:manualLayout>
                  <c:x val="9.6404833500501348E-3"/>
                  <c:y val="-4.14722451081527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3DB-44B1-A00A-B6F7574B8627}"/>
                </c:ext>
              </c:extLst>
            </c:dLbl>
            <c:dLbl>
              <c:idx val="11"/>
              <c:layout>
                <c:manualLayout>
                  <c:x val="9.6404833500501348E-3"/>
                  <c:y val="-3.801578552087500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3DB-44B1-A00A-B6F7574B8627}"/>
                </c:ext>
              </c:extLst>
            </c:dLbl>
            <c:dLbl>
              <c:idx val="12"/>
              <c:layout>
                <c:manualLayout>
                  <c:x val="6.4269889000333836E-3"/>
                  <c:y val="-4.14722451081527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3DB-44B1-A00A-B6F7574B86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1S'!$C$41:$O$41</c:f>
              <c:strCache>
                <c:ptCount val="13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  <c:pt idx="12">
                  <c:v>2S 2023</c:v>
                </c:pt>
              </c:strCache>
            </c:strRef>
          </c:cat>
          <c:val>
            <c:numRef>
              <c:f>'Gráficos 1S'!$C$43:$O$43</c:f>
              <c:numCache>
                <c:formatCode>0.0</c:formatCode>
                <c:ptCount val="13"/>
                <c:pt idx="0">
                  <c:v>27.7299340186904</c:v>
                </c:pt>
                <c:pt idx="1">
                  <c:v>28.468370954083497</c:v>
                </c:pt>
                <c:pt idx="2">
                  <c:v>32.6949126868547</c:v>
                </c:pt>
                <c:pt idx="3">
                  <c:v>35.517557805714432</c:v>
                </c:pt>
                <c:pt idx="4">
                  <c:v>35.756326331930367</c:v>
                </c:pt>
                <c:pt idx="5">
                  <c:v>41.028401115274271</c:v>
                </c:pt>
                <c:pt idx="6">
                  <c:v>39.754020722321002</c:v>
                </c:pt>
                <c:pt idx="7">
                  <c:v>43.148240278978918</c:v>
                </c:pt>
                <c:pt idx="8">
                  <c:v>36.548787173725955</c:v>
                </c:pt>
                <c:pt idx="9">
                  <c:v>35.288218703452898</c:v>
                </c:pt>
                <c:pt idx="10">
                  <c:v>37.073546909491782</c:v>
                </c:pt>
                <c:pt idx="11">
                  <c:v>38.5</c:v>
                </c:pt>
                <c:pt idx="12" formatCode="General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B-44B1-A00A-B6F7574B8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2367872"/>
        <c:axId val="172369408"/>
      </c:barChart>
      <c:catAx>
        <c:axId val="17236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2369408"/>
        <c:crosses val="autoZero"/>
        <c:auto val="1"/>
        <c:lblAlgn val="ctr"/>
        <c:lblOffset val="100"/>
        <c:noMultiLvlLbl val="0"/>
      </c:catAx>
      <c:valAx>
        <c:axId val="17236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236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1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100" b="1">
                <a:solidFill>
                  <a:schemeClr val="accent2">
                    <a:lumMod val="75000"/>
                  </a:schemeClr>
                </a:solidFill>
              </a:rPr>
              <a:t>Personas en Situación</a:t>
            </a:r>
            <a:r>
              <a:rPr lang="es-AR" sz="1100" b="1" baseline="0">
                <a:solidFill>
                  <a:schemeClr val="accent2">
                    <a:lumMod val="75000"/>
                  </a:schemeClr>
                </a:solidFill>
              </a:rPr>
              <a:t> de Indigencia</a:t>
            </a:r>
            <a:endParaRPr lang="es-AR" sz="1100" b="1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'Gráficos 1S'!$B$46</c:f>
              <c:strCache>
                <c:ptCount val="1"/>
                <c:pt idx="0">
                  <c:v>% Indigencia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1S'!$C$45:$O$45</c:f>
              <c:strCache>
                <c:ptCount val="13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  <c:pt idx="12">
                  <c:v>2S 2023</c:v>
                </c:pt>
              </c:strCache>
            </c:strRef>
          </c:cat>
          <c:val>
            <c:numRef>
              <c:f>'Gráficos 1S'!$C$46:$O$46</c:f>
              <c:numCache>
                <c:formatCode>0.0</c:formatCode>
                <c:ptCount val="13"/>
                <c:pt idx="0">
                  <c:v>4.3111404281987999</c:v>
                </c:pt>
                <c:pt idx="1">
                  <c:v>4.9034813997268145</c:v>
                </c:pt>
                <c:pt idx="2">
                  <c:v>6.7597126755104604</c:v>
                </c:pt>
                <c:pt idx="3">
                  <c:v>6.7597126755104595</c:v>
                </c:pt>
                <c:pt idx="4">
                  <c:v>6.6122397517838634</c:v>
                </c:pt>
                <c:pt idx="5">
                  <c:v>8.3307242825286068</c:v>
                </c:pt>
                <c:pt idx="6">
                  <c:v>6.9713647237471115</c:v>
                </c:pt>
                <c:pt idx="7">
                  <c:v>9.0196991570489686</c:v>
                </c:pt>
                <c:pt idx="8">
                  <c:v>7.026886600715315</c:v>
                </c:pt>
                <c:pt idx="9">
                  <c:v>4.7719791205377096</c:v>
                </c:pt>
                <c:pt idx="10">
                  <c:v>6.5612477426008304</c:v>
                </c:pt>
                <c:pt idx="11">
                  <c:v>7.1</c:v>
                </c:pt>
                <c:pt idx="12" formatCode="General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0F-4222-9B41-B2038A5984D0}"/>
            </c:ext>
          </c:extLst>
        </c:ser>
        <c:ser>
          <c:idx val="1"/>
          <c:order val="1"/>
          <c:tx>
            <c:strRef>
              <c:f>'Gráficos 1S'!$B$47</c:f>
              <c:strCache>
                <c:ptCount val="1"/>
                <c:pt idx="0">
                  <c:v>% Indigencia (con Efecto PNM)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1S'!$C$45:$O$45</c:f>
              <c:strCache>
                <c:ptCount val="13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  <c:pt idx="12">
                  <c:v>2S 2023</c:v>
                </c:pt>
              </c:strCache>
            </c:strRef>
          </c:cat>
          <c:val>
            <c:numRef>
              <c:f>'Gráficos 1S'!$C$47:$O$47</c:f>
              <c:numCache>
                <c:formatCode>0.0</c:formatCode>
                <c:ptCount val="13"/>
                <c:pt idx="0">
                  <c:v>2.76749193097154</c:v>
                </c:pt>
                <c:pt idx="1">
                  <c:v>4.1792983667498147</c:v>
                </c:pt>
                <c:pt idx="2">
                  <c:v>4.9849917874591201</c:v>
                </c:pt>
                <c:pt idx="3">
                  <c:v>4.4789709642288935</c:v>
                </c:pt>
                <c:pt idx="4">
                  <c:v>3.3171340326093715</c:v>
                </c:pt>
                <c:pt idx="5">
                  <c:v>5.510311617875578</c:v>
                </c:pt>
                <c:pt idx="6">
                  <c:v>4.6603123763304497</c:v>
                </c:pt>
                <c:pt idx="7">
                  <c:v>5.8813845878589186</c:v>
                </c:pt>
                <c:pt idx="8">
                  <c:v>5.1354522566977607</c:v>
                </c:pt>
                <c:pt idx="9">
                  <c:v>3.4094439280656688</c:v>
                </c:pt>
                <c:pt idx="10">
                  <c:v>4.5626944739511535</c:v>
                </c:pt>
                <c:pt idx="11">
                  <c:v>4.4000000000000004</c:v>
                </c:pt>
                <c:pt idx="12" formatCode="General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0F-4222-9B41-B2038A598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3859584"/>
        <c:axId val="173862272"/>
      </c:barChart>
      <c:catAx>
        <c:axId val="17385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3862272"/>
        <c:crosses val="autoZero"/>
        <c:auto val="1"/>
        <c:lblAlgn val="ctr"/>
        <c:lblOffset val="100"/>
        <c:noMultiLvlLbl val="0"/>
      </c:catAx>
      <c:valAx>
        <c:axId val="173862272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385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ayout>
        <c:manualLayout>
          <c:xMode val="edge"/>
          <c:yMode val="edge"/>
          <c:x val="6.8183128115696962E-2"/>
          <c:y val="0.9021974336541283"/>
          <c:w val="0.89999990498923688"/>
          <c:h val="7.3892130054065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8C7984-E6CF-4CFA-B6A2-E86F5F7E64A1}" type="datetimeFigureOut">
              <a:rPr lang="es-AR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C4E2CC-14A1-4543-92DC-717939B97B0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1518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A467B2-4BF8-4911-AD1D-6175FE2473D6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F3835-29B1-42D9-A750-45C4BDFC426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189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71606-FE53-47A7-99C4-2ABD4960C8EF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12CA-115E-42AA-8599-B01577C97864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85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CDE3F-02AA-4D79-83D5-0AB275BF3BCC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E6247-8672-4728-9438-4EF18AADCD76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166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6F880-8ECB-47A4-AC54-18700C556990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A7A73-5EC3-432F-9540-63D86F06341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946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27909-841E-4E3F-876D-E984D3B52DAE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CD8EF-FCCC-412C-9106-034160C8A205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159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C20BD-4F87-4479-9EA5-A7E3BA4B11D7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6A676-4A3E-497B-9B2A-2C4172D955D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695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BE00C-ADA8-4DDA-B776-73411B752D57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F2CB3-8C33-42E9-91A2-C1291B716C3E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5565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2F7CF-AA4D-48F0-824A-3F3875F078E6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087D4-088F-4E66-B777-64AE3D72580D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1748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A50C4-2CC3-461A-911B-83CF7896EE0F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7608A-1E1A-4A61-B18D-6301F639C85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4506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F544F-DCEB-410F-81D8-655307557C11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101CD-EFDB-40A1-9103-86C653BE840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71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6766A-B210-42C0-84D2-A3D0A18BFC2C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E8F4E-BEFD-4666-B135-2C109F0EC27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347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A0B6C6-FB17-40D0-9686-8A227284F7A4}" type="datetimeFigureOut">
              <a:rPr lang="es-AR" smtClean="0"/>
              <a:pPr>
                <a:defRPr/>
              </a:pPr>
              <a:t>15/3/2024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2E79B6-5002-4037-99E3-AA8214F96FC2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836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710" y="2338387"/>
            <a:ext cx="6129338" cy="158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3604614" y="3796393"/>
            <a:ext cx="3834685" cy="5395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Segundo </a:t>
            </a:r>
            <a:r>
              <a:rPr lang="es-AR" sz="2100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Semestre </a:t>
            </a:r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2023</a:t>
            </a:r>
            <a:endParaRPr lang="es-AR" sz="2100" b="1" dirty="0">
              <a:ln w="0"/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938828" y="6076035"/>
            <a:ext cx="3605666" cy="631343"/>
            <a:chOff x="5329331" y="5997658"/>
            <a:chExt cx="3605666" cy="631343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pSp>
        <p:nvGrpSpPr>
          <p:cNvPr id="11" name="Grupo 10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  <p:graphicFrame>
        <p:nvGraphicFramePr>
          <p:cNvPr id="20" name="Grá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161518"/>
              </p:ext>
            </p:extLst>
          </p:nvPr>
        </p:nvGraphicFramePr>
        <p:xfrm>
          <a:off x="619916" y="1897855"/>
          <a:ext cx="7904168" cy="306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015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pSp>
        <p:nvGrpSpPr>
          <p:cNvPr id="11" name="Grupo 10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  <p:graphicFrame>
        <p:nvGraphicFramePr>
          <p:cNvPr id="20" name="Grá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248663"/>
              </p:ext>
            </p:extLst>
          </p:nvPr>
        </p:nvGraphicFramePr>
        <p:xfrm>
          <a:off x="613947" y="1897856"/>
          <a:ext cx="7916106" cy="306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53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2 Subtítulo"/>
          <p:cNvSpPr txBox="1">
            <a:spLocks/>
          </p:cNvSpPr>
          <p:nvPr/>
        </p:nvSpPr>
        <p:spPr bwMode="auto">
          <a:xfrm>
            <a:off x="1355442" y="2299483"/>
            <a:ext cx="6400800" cy="132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ts val="750"/>
              </a:spcBef>
            </a:pP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Relevar las condiciones materiales de vida de las personas en los hogares del </a:t>
            </a:r>
            <a:r>
              <a:rPr lang="es-A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Córdoba, 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y conocer el impacto de los Planes No Monetarios del Gobierno de la Provincia de Córdoba en los hogares pobres e indigentes.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0" y="247181"/>
            <a:ext cx="3076303" cy="501254"/>
            <a:chOff x="0" y="1253021"/>
            <a:chExt cx="3076303" cy="501254"/>
          </a:xfrm>
        </p:grpSpPr>
        <p:sp>
          <p:nvSpPr>
            <p:cNvPr id="10" name="Título 5"/>
            <p:cNvSpPr txBox="1">
              <a:spLocks/>
            </p:cNvSpPr>
            <p:nvPr/>
          </p:nvSpPr>
          <p:spPr>
            <a:xfrm>
              <a:off x="619568" y="1253021"/>
              <a:ext cx="2456735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OBJETIVO</a:t>
              </a:r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2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pSp>
        <p:nvGrpSpPr>
          <p:cNvPr id="3" name="Grupo 2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26" name="Imagen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27" name="Imagen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  <p:sp>
        <p:nvSpPr>
          <p:cNvPr id="2" name="1 Rectángulo"/>
          <p:cNvSpPr/>
          <p:nvPr/>
        </p:nvSpPr>
        <p:spPr>
          <a:xfrm>
            <a:off x="2025110" y="1881792"/>
            <a:ext cx="3265884" cy="941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Asistencia Técnica del Instituto de Estadística y Demografía de la Facultad de Ciencias Económicas. Diseño de la muestra y expansores.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5290994" y="2352683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150625" y="2005615"/>
            <a:ext cx="2406253" cy="6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130 Radios Censales seleccionados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10 viviendas por radio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025109" y="3917750"/>
            <a:ext cx="3265885" cy="941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Desarrollo del cuestionario, operativo de campo, elaboración de base de datos, procesamiento y construcción de indicadores.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5290994" y="4187768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6150625" y="3785084"/>
            <a:ext cx="2894784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 visitadas/contactadas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80%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respuesta*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1.037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hogares con respuesta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2.757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relevadas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pic>
        <p:nvPicPr>
          <p:cNvPr id="6155" name="31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680" y="2082094"/>
            <a:ext cx="1080441" cy="54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ángulo 12"/>
          <p:cNvSpPr/>
          <p:nvPr/>
        </p:nvSpPr>
        <p:spPr>
          <a:xfrm>
            <a:off x="2025109" y="5165388"/>
            <a:ext cx="300721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Segundo </a:t>
            </a:r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2023</a:t>
            </a:r>
            <a:endParaRPr lang="es-AR" sz="14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150625" y="5159686"/>
            <a:ext cx="238000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Promedio por trimestre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0" y="286369"/>
            <a:ext cx="4469845" cy="501254"/>
            <a:chOff x="0" y="1253021"/>
            <a:chExt cx="4469845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19568" y="1253021"/>
              <a:ext cx="3850277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OPERATIVO</a:t>
              </a: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6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7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5" name="21 Rectángulo">
            <a:extLst>
              <a:ext uri="{FF2B5EF4-FFF2-40B4-BE49-F238E27FC236}">
                <a16:creationId xmlns:a16="http://schemas.microsoft.com/office/drawing/2014/main" id="{2E7F9BC9-1A67-41C0-82E0-1619B56942F2}"/>
              </a:ext>
            </a:extLst>
          </p:cNvPr>
          <p:cNvSpPr/>
          <p:nvPr/>
        </p:nvSpPr>
        <p:spPr>
          <a:xfrm>
            <a:off x="543197" y="5629855"/>
            <a:ext cx="4940388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*El relevamiento del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primer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semestre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2023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realizó de manera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presencial.</a:t>
            </a:r>
            <a:endParaRPr lang="es-AR" sz="1000" dirty="0">
              <a:solidFill>
                <a:schemeClr val="tx1"/>
              </a:solidFill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1" y="4187768"/>
            <a:ext cx="1113097" cy="3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5470" y="1984181"/>
            <a:ext cx="3373347" cy="3348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 - LOCALIDADES CONSIDERADAS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Córdoba Capital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 de Oro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Canteras del Sauce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El Manzano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Calera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Granja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Malvinas Argentinas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Mendiolaza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Río Ceballos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Saldán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Salsipuedes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Unquillo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Allende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el Fachinal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Parque Norte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Guiñazú Norte</a:t>
            </a:r>
          </a:p>
        </p:txBody>
      </p:sp>
      <p:pic>
        <p:nvPicPr>
          <p:cNvPr id="7173" name="3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8484" y="1306610"/>
            <a:ext cx="3379640" cy="470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2"/>
          <p:cNvGrpSpPr/>
          <p:nvPr/>
        </p:nvGrpSpPr>
        <p:grpSpPr>
          <a:xfrm>
            <a:off x="0" y="247181"/>
            <a:ext cx="6092276" cy="501254"/>
            <a:chOff x="0" y="1253021"/>
            <a:chExt cx="609227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5470" y="1253021"/>
              <a:ext cx="546680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GEOGRÁFICA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1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pSp>
        <p:nvGrpSpPr>
          <p:cNvPr id="17" name="Grupo 16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197" y="733246"/>
            <a:ext cx="7789069" cy="6124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Alimentaria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utilizó la Canasta Básica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Alimentaria de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Región Pampeana para el mes 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mayo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2023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(publicada por INDEC) y se la actualizó con el Índice de Precios al Consumidor (rubro alimentos) para la Región Pampeana (INDEC)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las necesidades kilo-calóricas, para conformar los adultos equivalentes de cada hogar, se utilizó la tabla de adultos equivalentes del INDEC.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Total</a:t>
            </a:r>
          </a:p>
          <a:p>
            <a:pPr marL="470297" indent="-132160"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 determinación de la Canasta Básica Total se utilizó un coeficiente (inversa de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Engel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ajustado según la composición del Índice de Precios al Consumidor (rubro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alimentos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del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primer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semestre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2023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 Región Pampeana (INDEC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).</a:t>
            </a: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8137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Ingresos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 a los hogares utilizando las mismas preguntas que la Encuesta Permanente de Hogares (INDEC).</a:t>
            </a:r>
          </a:p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 la condición de percepción y la cantidad de beneficiarios por hogar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Valorización de planes no monetarios: para traducir en términos monetarios los planes indagados se trabajó según el tipo de plan. En el caso de los alimentarios, según su aporte Kilo-calórico. Para los planes de transporte, por el valor del boleto urbano de la ciudad de Córdoba. Para las tarifas sociales, con la bonificación promedio.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0" y="194930"/>
            <a:ext cx="4801467" cy="501254"/>
            <a:chOff x="0" y="1253021"/>
            <a:chExt cx="4801467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7884" y="1253021"/>
              <a:ext cx="417358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METODOLOGÍA</a:t>
              </a:r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7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767013" y="2971703"/>
            <a:ext cx="14602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37.000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331744" y="2878809"/>
            <a:ext cx="4376602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indigentes</a:t>
            </a:r>
          </a:p>
        </p:txBody>
      </p:sp>
      <p:sp>
        <p:nvSpPr>
          <p:cNvPr id="23" name="Rectángulo redondeado 3"/>
          <p:cNvSpPr/>
          <p:nvPr/>
        </p:nvSpPr>
        <p:spPr>
          <a:xfrm>
            <a:off x="2767013" y="4104578"/>
            <a:ext cx="1460227" cy="40481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28.000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7" name="CuadroTexto 25"/>
          <p:cNvSpPr txBox="1"/>
          <p:nvPr/>
        </p:nvSpPr>
        <p:spPr>
          <a:xfrm>
            <a:off x="4331744" y="4068230"/>
            <a:ext cx="4036219" cy="6232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pobres</a:t>
            </a:r>
          </a:p>
        </p:txBody>
      </p:sp>
      <p:sp>
        <p:nvSpPr>
          <p:cNvPr id="28" name="Rectángulo redondeado 33"/>
          <p:cNvSpPr/>
          <p:nvPr/>
        </p:nvSpPr>
        <p:spPr>
          <a:xfrm>
            <a:off x="398860" y="2351485"/>
            <a:ext cx="1961844" cy="24360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Incorporando los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Planes No Monetarios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 los ingresos de los hogares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del Gran Córdoba</a:t>
            </a:r>
          </a:p>
        </p:txBody>
      </p:sp>
      <p:cxnSp>
        <p:nvCxnSpPr>
          <p:cNvPr id="29" name="Conector recto 40"/>
          <p:cNvCxnSpPr/>
          <p:nvPr/>
        </p:nvCxnSpPr>
        <p:spPr>
          <a:xfrm>
            <a:off x="2491333" y="2066311"/>
            <a:ext cx="0" cy="3138488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2695528" y="2144713"/>
            <a:ext cx="3834685" cy="73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Segundo </a:t>
            </a:r>
            <a:r>
              <a:rPr lang="es-AR" sz="21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2023</a:t>
            </a:r>
            <a:endParaRPr lang="es-AR" sz="21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0" y="229991"/>
            <a:ext cx="7326716" cy="501254"/>
            <a:chOff x="0" y="1253021"/>
            <a:chExt cx="732671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672084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17" name="Rectángulo redondeado 16"/>
          <p:cNvSpPr/>
          <p:nvPr/>
        </p:nvSpPr>
        <p:spPr>
          <a:xfrm>
            <a:off x="6448228" y="3536228"/>
            <a:ext cx="14602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34.000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18" name="Rectángulo redondeado 3"/>
          <p:cNvSpPr/>
          <p:nvPr/>
        </p:nvSpPr>
        <p:spPr>
          <a:xfrm>
            <a:off x="6448228" y="4669103"/>
            <a:ext cx="1460227" cy="40481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13.000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CuadroTexto 6"/>
          <p:cNvSpPr txBox="1">
            <a:spLocks noChangeArrowheads="1"/>
          </p:cNvSpPr>
          <p:nvPr/>
        </p:nvSpPr>
        <p:spPr bwMode="auto">
          <a:xfrm>
            <a:off x="953569" y="1633717"/>
            <a:ext cx="18216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2928937" y="1827677"/>
            <a:ext cx="14923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38,6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294" name="CuadroTexto 9"/>
          <p:cNvSpPr txBox="1">
            <a:spLocks noChangeArrowheads="1"/>
          </p:cNvSpPr>
          <p:nvPr/>
        </p:nvSpPr>
        <p:spPr bwMode="auto">
          <a:xfrm>
            <a:off x="957829" y="3004396"/>
            <a:ext cx="1994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pic>
        <p:nvPicPr>
          <p:cNvPr id="11" name="Picture 6" descr="Resultado de imagen para icono persona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96" y="1724026"/>
            <a:ext cx="510693" cy="583499"/>
          </a:xfrm>
          <a:prstGeom prst="rect">
            <a:avLst/>
          </a:prstGeom>
          <a:solidFill>
            <a:srgbClr val="9E0D49"/>
          </a:solidFill>
        </p:spPr>
      </p:pic>
      <p:sp>
        <p:nvSpPr>
          <p:cNvPr id="12" name="Rectángulo redondeado 11"/>
          <p:cNvSpPr/>
          <p:nvPr/>
        </p:nvSpPr>
        <p:spPr>
          <a:xfrm>
            <a:off x="2943913" y="3241576"/>
            <a:ext cx="1463751" cy="40600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-1,7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2298" name="CuadroTexto 13"/>
          <p:cNvSpPr txBox="1">
            <a:spLocks noChangeArrowheads="1"/>
          </p:cNvSpPr>
          <p:nvPr/>
        </p:nvSpPr>
        <p:spPr bwMode="auto">
          <a:xfrm>
            <a:off x="5539467" y="1679883"/>
            <a:ext cx="32920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654.000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(indigentes + pobres no indigentes) en Gran Córdoba.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634575" y="2353854"/>
            <a:ext cx="74373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Pobres</a:t>
            </a:r>
            <a:endParaRPr lang="es-AR" sz="1400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2300" name="CuadroTexto 15"/>
          <p:cNvSpPr txBox="1">
            <a:spLocks noChangeArrowheads="1"/>
          </p:cNvSpPr>
          <p:nvPr/>
        </p:nvSpPr>
        <p:spPr bwMode="auto">
          <a:xfrm>
            <a:off x="4611376" y="3216405"/>
            <a:ext cx="20038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28.000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Pobres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208855" y="3019138"/>
            <a:ext cx="168116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cantidad de pobres no indigentes </a:t>
            </a:r>
            <a:r>
              <a:rPr lang="es-AR" sz="1600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5,3%</a:t>
            </a:r>
            <a:endParaRPr lang="es-AR" sz="1600" b="1" dirty="0"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2303" name="CuadroTexto 18"/>
          <p:cNvSpPr txBox="1">
            <a:spLocks noChangeArrowheads="1"/>
          </p:cNvSpPr>
          <p:nvPr/>
        </p:nvSpPr>
        <p:spPr bwMode="auto">
          <a:xfrm>
            <a:off x="953569" y="4654153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POBREZA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955131" y="4698442"/>
            <a:ext cx="1492326" cy="406004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36,9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305" name="CuadroTexto 20"/>
          <p:cNvSpPr txBox="1">
            <a:spLocks noChangeArrowheads="1"/>
          </p:cNvSpPr>
          <p:nvPr/>
        </p:nvSpPr>
        <p:spPr bwMode="auto">
          <a:xfrm>
            <a:off x="4611376" y="4700371"/>
            <a:ext cx="25741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626.000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en Gran Córdoba</a:t>
            </a:r>
          </a:p>
        </p:txBody>
      </p:sp>
      <p:pic>
        <p:nvPicPr>
          <p:cNvPr id="2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88" y="3019138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7 Conector recto de flecha"/>
          <p:cNvCxnSpPr/>
          <p:nvPr/>
        </p:nvCxnSpPr>
        <p:spPr>
          <a:xfrm>
            <a:off x="3699491" y="2513048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7 Conector recto de flecha"/>
          <p:cNvCxnSpPr/>
          <p:nvPr/>
        </p:nvCxnSpPr>
        <p:spPr>
          <a:xfrm>
            <a:off x="3671494" y="3927726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7 Conector recto de flecha"/>
          <p:cNvCxnSpPr/>
          <p:nvPr/>
        </p:nvCxnSpPr>
        <p:spPr>
          <a:xfrm flipV="1">
            <a:off x="6699376" y="3682267"/>
            <a:ext cx="425301" cy="38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223449"/>
            <a:ext cx="3799743" cy="501488"/>
            <a:chOff x="0" y="1252787"/>
            <a:chExt cx="3799743" cy="501488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5" y="1252787"/>
              <a:ext cx="3193868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POBREZA</a:t>
              </a: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2" name="Rectángulo redondeado 31"/>
          <p:cNvSpPr/>
          <p:nvPr/>
        </p:nvSpPr>
        <p:spPr>
          <a:xfrm>
            <a:off x="5554076" y="2598260"/>
            <a:ext cx="14923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37,9%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5569052" y="4012159"/>
            <a:ext cx="1463751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-0,8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5580270" y="5469025"/>
            <a:ext cx="1492326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37,1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grpSp>
        <p:nvGrpSpPr>
          <p:cNvPr id="31" name="Grupo 30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uadroTexto 2"/>
          <p:cNvSpPr txBox="1">
            <a:spLocks noChangeArrowheads="1"/>
          </p:cNvSpPr>
          <p:nvPr/>
        </p:nvSpPr>
        <p:spPr bwMode="auto">
          <a:xfrm>
            <a:off x="1868966" y="1417439"/>
            <a:ext cx="18228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514860" y="1544002"/>
            <a:ext cx="1420247" cy="415140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7,1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46" name="CuadroTexto 15"/>
          <p:cNvSpPr txBox="1">
            <a:spLocks noChangeArrowheads="1"/>
          </p:cNvSpPr>
          <p:nvPr/>
        </p:nvSpPr>
        <p:spPr bwMode="auto">
          <a:xfrm>
            <a:off x="1837270" y="3094491"/>
            <a:ext cx="1677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3546557" y="3251628"/>
            <a:ext cx="1332797" cy="46157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2,1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0250" name="CuadroTexto 25"/>
          <p:cNvSpPr txBox="1">
            <a:spLocks noChangeArrowheads="1"/>
          </p:cNvSpPr>
          <p:nvPr/>
        </p:nvSpPr>
        <p:spPr bwMode="auto">
          <a:xfrm>
            <a:off x="6088154" y="1459184"/>
            <a:ext cx="2840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121.000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4958592" y="1332069"/>
            <a:ext cx="1045479" cy="894499"/>
            <a:chOff x="4958592" y="1097186"/>
            <a:chExt cx="1045479" cy="894499"/>
          </a:xfrm>
        </p:grpSpPr>
        <p:pic>
          <p:nvPicPr>
            <p:cNvPr id="1030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739" y="1097186"/>
              <a:ext cx="510693" cy="583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ángulo 23"/>
            <p:cNvSpPr/>
            <p:nvPr/>
          </p:nvSpPr>
          <p:spPr>
            <a:xfrm>
              <a:off x="4958592" y="1683908"/>
              <a:ext cx="10454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sz="1400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sz="1400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</p:grpSp>
      <p:sp>
        <p:nvSpPr>
          <p:cNvPr id="10252" name="CuadroTexto 29"/>
          <p:cNvSpPr txBox="1">
            <a:spLocks noChangeArrowheads="1"/>
          </p:cNvSpPr>
          <p:nvPr/>
        </p:nvSpPr>
        <p:spPr bwMode="auto">
          <a:xfrm>
            <a:off x="4942410" y="3094491"/>
            <a:ext cx="20026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37.000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Indigentes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086362" y="3169452"/>
            <a:ext cx="168235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Indigencia en </a:t>
            </a:r>
            <a:r>
              <a:rPr lang="es-A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un 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30,6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%</a:t>
            </a:r>
            <a:endParaRPr lang="es-AR" b="1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0255" name="CuadroTexto 34"/>
          <p:cNvSpPr txBox="1">
            <a:spLocks noChangeArrowheads="1"/>
          </p:cNvSpPr>
          <p:nvPr/>
        </p:nvSpPr>
        <p:spPr bwMode="auto">
          <a:xfrm>
            <a:off x="1868966" y="5061220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INDIGENTES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3514860" y="5101290"/>
            <a:ext cx="1420247" cy="443615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5,0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57" name="CuadroTexto 36"/>
          <p:cNvSpPr txBox="1">
            <a:spLocks noChangeArrowheads="1"/>
          </p:cNvSpPr>
          <p:nvPr/>
        </p:nvSpPr>
        <p:spPr bwMode="auto">
          <a:xfrm>
            <a:off x="4998364" y="4927130"/>
            <a:ext cx="2799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84.000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45838" y="2371725"/>
            <a:ext cx="1712714" cy="24348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Los indigentes que salen de la indigencia pasan a ser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pobres no indigentes.</a:t>
            </a:r>
          </a:p>
        </p:txBody>
      </p:sp>
      <p:cxnSp>
        <p:nvCxnSpPr>
          <p:cNvPr id="41" name="Conector recto 40"/>
          <p:cNvCxnSpPr/>
          <p:nvPr/>
        </p:nvCxnSpPr>
        <p:spPr>
          <a:xfrm flipH="1">
            <a:off x="1699533" y="1211439"/>
            <a:ext cx="15091" cy="464705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11" y="3631117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7 Conector recto de flecha"/>
          <p:cNvCxnSpPr/>
          <p:nvPr/>
        </p:nvCxnSpPr>
        <p:spPr>
          <a:xfrm flipH="1">
            <a:off x="4224983" y="2201443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7 Conector recto de flecha"/>
          <p:cNvCxnSpPr/>
          <p:nvPr/>
        </p:nvCxnSpPr>
        <p:spPr>
          <a:xfrm flipV="1">
            <a:off x="6667750" y="3713202"/>
            <a:ext cx="418612" cy="12831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196337"/>
            <a:ext cx="3863119" cy="501254"/>
            <a:chOff x="0" y="1253021"/>
            <a:chExt cx="3863119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325724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INDIGENCIA</a:t>
              </a: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3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cxnSp>
        <p:nvCxnSpPr>
          <p:cNvPr id="32" name="7 Conector recto de flecha"/>
          <p:cNvCxnSpPr/>
          <p:nvPr/>
        </p:nvCxnSpPr>
        <p:spPr>
          <a:xfrm flipH="1">
            <a:off x="4224983" y="4284437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5818030" y="2263066"/>
            <a:ext cx="1420247" cy="415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6,6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5818031" y="4228272"/>
            <a:ext cx="1420246" cy="46157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-2,0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9" name="Rectángulo redondeado 38"/>
          <p:cNvSpPr/>
          <p:nvPr/>
        </p:nvSpPr>
        <p:spPr>
          <a:xfrm>
            <a:off x="5818030" y="5742528"/>
            <a:ext cx="1420247" cy="443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4,6 %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5323224" y="6167676"/>
            <a:ext cx="3605666" cy="631343"/>
            <a:chOff x="5329331" y="5997658"/>
            <a:chExt cx="3605666" cy="631343"/>
          </a:xfrm>
        </p:grpSpPr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45" name="Imagen 4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069833" y="1677188"/>
            <a:ext cx="2332434" cy="1262063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ALIMENTARIOS: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PAICor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Más leche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(copa de leche)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adulto mayores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125377" y="3633373"/>
            <a:ext cx="2332434" cy="917972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TRANSPORTE: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Estudiantil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Obrero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Adulto Mayor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Social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125377" y="4975367"/>
            <a:ext cx="2332434" cy="87510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TARIFA SOCIAL: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Energía Eléctrica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Impuesto Inmobiliario</a:t>
            </a:r>
          </a:p>
        </p:txBody>
      </p:sp>
      <p:sp>
        <p:nvSpPr>
          <p:cNvPr id="11271" name="Subtítulo 2"/>
          <p:cNvSpPr txBox="1">
            <a:spLocks/>
          </p:cNvSpPr>
          <p:nvPr/>
        </p:nvSpPr>
        <p:spPr bwMode="auto">
          <a:xfrm>
            <a:off x="299444" y="3099057"/>
            <a:ext cx="1554956" cy="46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57589" y="1017431"/>
            <a:ext cx="3245" cy="493569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5200529" y="1572370"/>
            <a:ext cx="2690473" cy="3520233"/>
            <a:chOff x="5187466" y="1421416"/>
            <a:chExt cx="2690473" cy="3520233"/>
          </a:xfrm>
        </p:grpSpPr>
        <p:sp>
          <p:nvSpPr>
            <p:cNvPr id="16" name="Rectángulo redondeado 15"/>
            <p:cNvSpPr/>
            <p:nvPr/>
          </p:nvSpPr>
          <p:spPr>
            <a:xfrm>
              <a:off x="5293519" y="3745530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92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sp>
          <p:nvSpPr>
            <p:cNvPr id="11276" name="CuadroTexto 16"/>
            <p:cNvSpPr txBox="1">
              <a:spLocks noChangeArrowheads="1"/>
            </p:cNvSpPr>
            <p:nvPr/>
          </p:nvSpPr>
          <p:spPr bwMode="auto">
            <a:xfrm>
              <a:off x="5347861" y="4356874"/>
              <a:ext cx="253007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A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Reciben al menos un Plan No Monetario</a:t>
              </a:r>
            </a:p>
          </p:txBody>
        </p:sp>
        <p:pic>
          <p:nvPicPr>
            <p:cNvPr id="18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3239" y="1421416"/>
              <a:ext cx="931999" cy="1064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ángulo 18"/>
            <p:cNvSpPr/>
            <p:nvPr/>
          </p:nvSpPr>
          <p:spPr>
            <a:xfrm>
              <a:off x="5187466" y="2630777"/>
              <a:ext cx="12971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0" name="Rectángulo 18"/>
            <p:cNvSpPr/>
            <p:nvPr/>
          </p:nvSpPr>
          <p:spPr>
            <a:xfrm>
              <a:off x="6943130" y="2642802"/>
              <a:ext cx="9064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Pobres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2" name="Rectángulo redondeado 15"/>
            <p:cNvSpPr/>
            <p:nvPr/>
          </p:nvSpPr>
          <p:spPr>
            <a:xfrm>
              <a:off x="6914723" y="3741584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87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cxnSp>
          <p:nvCxnSpPr>
            <p:cNvPr id="23" name="7 Conector recto de flecha"/>
            <p:cNvCxnSpPr/>
            <p:nvPr/>
          </p:nvCxnSpPr>
          <p:spPr>
            <a:xfrm>
              <a:off x="5775127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7 Conector recto de flecha"/>
            <p:cNvCxnSpPr/>
            <p:nvPr/>
          </p:nvCxnSpPr>
          <p:spPr>
            <a:xfrm>
              <a:off x="7396331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o 1"/>
          <p:cNvGrpSpPr/>
          <p:nvPr/>
        </p:nvGrpSpPr>
        <p:grpSpPr>
          <a:xfrm>
            <a:off x="0" y="-271260"/>
            <a:ext cx="7573191" cy="1005372"/>
            <a:chOff x="0" y="748903"/>
            <a:chExt cx="7573191" cy="1005372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2425" y="1248724"/>
              <a:ext cx="695076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DE PLANES NO MONETARIOS</a:t>
              </a:r>
            </a:p>
          </p:txBody>
        </p:sp>
        <p:sp>
          <p:nvSpPr>
            <p:cNvPr id="11273" name="AutoShape 4" descr="Resultado de imagen para ICONO TRANSPORTE"/>
            <p:cNvSpPr>
              <a:spLocks noChangeAspect="1" noChangeArrowheads="1"/>
            </p:cNvSpPr>
            <p:nvPr/>
          </p:nvSpPr>
          <p:spPr bwMode="auto">
            <a:xfrm>
              <a:off x="116681" y="748903"/>
              <a:ext cx="228600" cy="228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6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7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0" name="Rectángulo redondeado 29"/>
          <p:cNvSpPr/>
          <p:nvPr/>
        </p:nvSpPr>
        <p:spPr>
          <a:xfrm>
            <a:off x="5330193" y="5285255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92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1" name="Rectángulo redondeado 15"/>
          <p:cNvSpPr/>
          <p:nvPr/>
        </p:nvSpPr>
        <p:spPr>
          <a:xfrm>
            <a:off x="6951397" y="5281309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89%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5329331" y="5997658"/>
            <a:ext cx="3605666" cy="631343"/>
            <a:chOff x="5329331" y="5997658"/>
            <a:chExt cx="3605666" cy="631343"/>
          </a:xfrm>
        </p:grpSpPr>
        <p:pic>
          <p:nvPicPr>
            <p:cNvPr id="32" name="Imagen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331" y="6206456"/>
              <a:ext cx="1451646" cy="422545"/>
            </a:xfrm>
            <a:prstGeom prst="rect">
              <a:avLst/>
            </a:prstGeom>
          </p:spPr>
        </p:pic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7266" y="5997658"/>
              <a:ext cx="1707731" cy="6313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3388</TotalTime>
  <Words>702</Words>
  <Application>Microsoft Office PowerPoint</Application>
  <PresentationFormat>Presentación en pantalla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 Chautemps</dc:creator>
  <cp:lastModifiedBy>Aldana Bambicha</cp:lastModifiedBy>
  <cp:revision>290</cp:revision>
  <cp:lastPrinted>2020-03-05T19:33:10Z</cp:lastPrinted>
  <dcterms:created xsi:type="dcterms:W3CDTF">2017-09-22T14:23:10Z</dcterms:created>
  <dcterms:modified xsi:type="dcterms:W3CDTF">2024-03-15T18:35:53Z</dcterms:modified>
</cp:coreProperties>
</file>