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75" r:id="rId4"/>
    <p:sldId id="279" r:id="rId5"/>
    <p:sldId id="280" r:id="rId6"/>
    <p:sldId id="281" r:id="rId7"/>
    <p:sldId id="278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F0F1F2"/>
    <a:srgbClr val="83CFC2"/>
    <a:srgbClr val="51BFA6"/>
    <a:srgbClr val="00B4A9"/>
    <a:srgbClr val="00569B"/>
    <a:srgbClr val="BDBEC0"/>
    <a:srgbClr val="4E0508"/>
    <a:srgbClr val="D9D9D9"/>
    <a:srgbClr val="1D4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aena\Faena%20Bovina%20informesdes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aena\Faena%20Porcina%20informes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7047487215879"/>
          <c:y val="6.3314054458348534E-2"/>
          <c:w val="0.60766592172336031"/>
          <c:h val="0.7713656304335273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1728124825057873"/>
          <c:y val="5.173088101544613E-2"/>
          <c:w val="0.33668504121889853"/>
          <c:h val="0.21479918221987734"/>
        </c:manualLayout>
      </c:layout>
      <c:overlay val="0"/>
      <c:spPr>
        <a:noFill/>
        <a:ln>
          <a:noFill/>
        </a:ln>
      </c:spPr>
      <c:txPr>
        <a:bodyPr/>
        <a:lstStyle/>
        <a:p>
          <a:pPr rtl="0">
            <a:defRPr sz="1200"/>
          </a:pPr>
          <a:endParaRPr lang="es-AR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0494121953703"/>
          <c:y val="9.518369386334434E-2"/>
          <c:w val="0.55993082071287559"/>
          <c:h val="0.58532467412816425"/>
        </c:manualLayout>
      </c:layout>
      <c:pieChart>
        <c:varyColors val="1"/>
        <c:ser>
          <c:idx val="3"/>
          <c:order val="0"/>
          <c:tx>
            <c:strRef>
              <c:f>'[83]Cuadro Destino'!$BE$9</c:f>
              <c:strCache>
                <c:ptCount val="1"/>
                <c:pt idx="0">
                  <c:v>0,139273321</c:v>
                </c:pt>
              </c:strCache>
            </c:strRef>
          </c:tx>
          <c:cat>
            <c:strRef>
              <c:f>'Cuadro Destino'!$B$8:$B$9</c:f>
              <c:strCache>
                <c:ptCount val="2"/>
                <c:pt idx="0">
                  <c:v>Consumo Interno</c:v>
                </c:pt>
                <c:pt idx="1">
                  <c:v>Otros (2)</c:v>
                </c:pt>
              </c:strCache>
            </c:strRef>
          </c:cat>
          <c:val>
            <c:numRef>
              <c:f>'[83]Cuadro Destino'!$B$9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D9C-4B2B-A804-27C9076815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85110-0FFA-4711-96E7-5BFB08E1F53E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59657-1901-44F2-A6D6-EE3537240E9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203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9657-1901-44F2-A6D6-EE3537240E92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340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8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2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098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847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817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84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3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673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46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071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207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517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90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8" indent="0">
              <a:buNone/>
              <a:defRPr sz="1000"/>
            </a:lvl7pPr>
            <a:lvl8pPr marL="3200480" indent="0">
              <a:buNone/>
              <a:defRPr sz="1000"/>
            </a:lvl8pPr>
            <a:lvl9pPr marL="3657692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616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90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8" indent="0">
              <a:buNone/>
              <a:defRPr sz="2000"/>
            </a:lvl7pPr>
            <a:lvl8pPr marL="3200480" indent="0">
              <a:buNone/>
              <a:defRPr sz="2000"/>
            </a:lvl8pPr>
            <a:lvl9pPr marL="3657692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8" indent="0">
              <a:buNone/>
              <a:defRPr sz="1000"/>
            </a:lvl7pPr>
            <a:lvl8pPr marL="3200480" indent="0">
              <a:buNone/>
              <a:defRPr sz="1000"/>
            </a:lvl8pPr>
            <a:lvl9pPr marL="3657692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279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4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D3B5-26B9-41FF-8241-C3D004293953}" type="datetimeFigureOut">
              <a:rPr lang="es-AR" smtClean="0"/>
              <a:pPr/>
              <a:t>23/01/2025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4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287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37066" y="6128050"/>
            <a:ext cx="11717867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solidFill>
                  <a:schemeClr val="bg1"/>
                </a:solidFill>
              </a:rPr>
              <a:t>DIRECCIÓN DE ESTADÍSTICAS SOCIOECONÓMICAS</a:t>
            </a:r>
            <a:endParaRPr lang="es-AR" sz="3200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868495" y="4847484"/>
            <a:ext cx="295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/>
              <a:t>Diciembre</a:t>
            </a:r>
            <a:r>
              <a:rPr lang="es-AR" sz="2400" b="1" dirty="0" smtClean="0"/>
              <a:t> </a:t>
            </a:r>
            <a:r>
              <a:rPr lang="es-AR" sz="2400" b="1" dirty="0" smtClean="0"/>
              <a:t>2024</a:t>
            </a:r>
          </a:p>
          <a:p>
            <a:pPr algn="ctr"/>
            <a:endParaRPr lang="es-AR" sz="2400" b="1" dirty="0"/>
          </a:p>
        </p:txBody>
      </p:sp>
      <p:sp>
        <p:nvSpPr>
          <p:cNvPr id="2" name="Rectángulo 1"/>
          <p:cNvSpPr/>
          <p:nvPr/>
        </p:nvSpPr>
        <p:spPr>
          <a:xfrm>
            <a:off x="237066" y="132595"/>
            <a:ext cx="11717867" cy="594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Elipse 6"/>
          <p:cNvSpPr/>
          <p:nvPr/>
        </p:nvSpPr>
        <p:spPr>
          <a:xfrm>
            <a:off x="2513820" y="1894343"/>
            <a:ext cx="1923945" cy="1311877"/>
          </a:xfrm>
          <a:custGeom>
            <a:avLst/>
            <a:gdLst>
              <a:gd name="connsiteX0" fmla="*/ 0 w 1790037"/>
              <a:gd name="connsiteY0" fmla="*/ 870155 h 1740310"/>
              <a:gd name="connsiteX1" fmla="*/ 895019 w 1790037"/>
              <a:gd name="connsiteY1" fmla="*/ 0 h 1740310"/>
              <a:gd name="connsiteX2" fmla="*/ 1790038 w 1790037"/>
              <a:gd name="connsiteY2" fmla="*/ 870155 h 1740310"/>
              <a:gd name="connsiteX3" fmla="*/ 895019 w 1790037"/>
              <a:gd name="connsiteY3" fmla="*/ 1740310 h 1740310"/>
              <a:gd name="connsiteX4" fmla="*/ 0 w 1790037"/>
              <a:gd name="connsiteY4" fmla="*/ 870155 h 1740310"/>
              <a:gd name="connsiteX0" fmla="*/ 0 w 1642554"/>
              <a:gd name="connsiteY0" fmla="*/ 1108638 h 1747780"/>
              <a:gd name="connsiteX1" fmla="*/ 747535 w 1642554"/>
              <a:gd name="connsiteY1" fmla="*/ 2509 h 1747780"/>
              <a:gd name="connsiteX2" fmla="*/ 1642554 w 1642554"/>
              <a:gd name="connsiteY2" fmla="*/ 872664 h 1747780"/>
              <a:gd name="connsiteX3" fmla="*/ 747535 w 1642554"/>
              <a:gd name="connsiteY3" fmla="*/ 1742819 h 1747780"/>
              <a:gd name="connsiteX4" fmla="*/ 0 w 1642554"/>
              <a:gd name="connsiteY4" fmla="*/ 1108638 h 1747780"/>
              <a:gd name="connsiteX0" fmla="*/ 1522 w 1644076"/>
              <a:gd name="connsiteY0" fmla="*/ 775147 h 1411797"/>
              <a:gd name="connsiteX1" fmla="*/ 586824 w 1644076"/>
              <a:gd name="connsiteY1" fmla="*/ 8230 h 1411797"/>
              <a:gd name="connsiteX2" fmla="*/ 1644076 w 1644076"/>
              <a:gd name="connsiteY2" fmla="*/ 539173 h 1411797"/>
              <a:gd name="connsiteX3" fmla="*/ 749057 w 1644076"/>
              <a:gd name="connsiteY3" fmla="*/ 1409328 h 1411797"/>
              <a:gd name="connsiteX4" fmla="*/ 1522 w 1644076"/>
              <a:gd name="connsiteY4" fmla="*/ 775147 h 1411797"/>
              <a:gd name="connsiteX0" fmla="*/ 619899 w 2262453"/>
              <a:gd name="connsiteY0" fmla="*/ 904086 h 1540855"/>
              <a:gd name="connsiteX1" fmla="*/ 69575 w 2262453"/>
              <a:gd name="connsiteY1" fmla="*/ 4433 h 1540855"/>
              <a:gd name="connsiteX2" fmla="*/ 2262453 w 2262453"/>
              <a:gd name="connsiteY2" fmla="*/ 668112 h 1540855"/>
              <a:gd name="connsiteX3" fmla="*/ 1367434 w 2262453"/>
              <a:gd name="connsiteY3" fmla="*/ 1538267 h 1540855"/>
              <a:gd name="connsiteX4" fmla="*/ 619899 w 2262453"/>
              <a:gd name="connsiteY4" fmla="*/ 904086 h 1540855"/>
              <a:gd name="connsiteX0" fmla="*/ 292457 w 1935011"/>
              <a:gd name="connsiteY0" fmla="*/ 860681 h 1497409"/>
              <a:gd name="connsiteX1" fmla="*/ 110843 w 1935011"/>
              <a:gd name="connsiteY1" fmla="*/ 5273 h 1497409"/>
              <a:gd name="connsiteX2" fmla="*/ 1935011 w 1935011"/>
              <a:gd name="connsiteY2" fmla="*/ 624707 h 1497409"/>
              <a:gd name="connsiteX3" fmla="*/ 1039992 w 1935011"/>
              <a:gd name="connsiteY3" fmla="*/ 1494862 h 1497409"/>
              <a:gd name="connsiteX4" fmla="*/ 292457 w 1935011"/>
              <a:gd name="connsiteY4" fmla="*/ 860681 h 1497409"/>
              <a:gd name="connsiteX0" fmla="*/ 296098 w 1938652"/>
              <a:gd name="connsiteY0" fmla="*/ 860681 h 1219808"/>
              <a:gd name="connsiteX1" fmla="*/ 114484 w 1938652"/>
              <a:gd name="connsiteY1" fmla="*/ 5273 h 1219808"/>
              <a:gd name="connsiteX2" fmla="*/ 1938652 w 1938652"/>
              <a:gd name="connsiteY2" fmla="*/ 624707 h 1219808"/>
              <a:gd name="connsiteX3" fmla="*/ 1161620 w 1938652"/>
              <a:gd name="connsiteY3" fmla="*/ 1214642 h 1219808"/>
              <a:gd name="connsiteX4" fmla="*/ 296098 w 1938652"/>
              <a:gd name="connsiteY4" fmla="*/ 860681 h 1219808"/>
              <a:gd name="connsiteX0" fmla="*/ 281391 w 1923945"/>
              <a:gd name="connsiteY0" fmla="*/ 860681 h 1277889"/>
              <a:gd name="connsiteX1" fmla="*/ 99777 w 1923945"/>
              <a:gd name="connsiteY1" fmla="*/ 5273 h 1277889"/>
              <a:gd name="connsiteX2" fmla="*/ 1923945 w 1923945"/>
              <a:gd name="connsiteY2" fmla="*/ 624707 h 1277889"/>
              <a:gd name="connsiteX3" fmla="*/ 630719 w 1923945"/>
              <a:gd name="connsiteY3" fmla="*/ 1273636 h 1277889"/>
              <a:gd name="connsiteX4" fmla="*/ 281391 w 1923945"/>
              <a:gd name="connsiteY4" fmla="*/ 860681 h 1277889"/>
              <a:gd name="connsiteX0" fmla="*/ 281391 w 1923945"/>
              <a:gd name="connsiteY0" fmla="*/ 860681 h 1311877"/>
              <a:gd name="connsiteX1" fmla="*/ 99777 w 1923945"/>
              <a:gd name="connsiteY1" fmla="*/ 5273 h 1311877"/>
              <a:gd name="connsiteX2" fmla="*/ 1923945 w 1923945"/>
              <a:gd name="connsiteY2" fmla="*/ 624707 h 1311877"/>
              <a:gd name="connsiteX3" fmla="*/ 630719 w 1923945"/>
              <a:gd name="connsiteY3" fmla="*/ 1273636 h 1311877"/>
              <a:gd name="connsiteX4" fmla="*/ 281391 w 1923945"/>
              <a:gd name="connsiteY4" fmla="*/ 860681 h 1311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3945" h="1311877">
                <a:moveTo>
                  <a:pt x="281391" y="860681"/>
                </a:moveTo>
                <a:cubicBezTo>
                  <a:pt x="192901" y="649287"/>
                  <a:pt x="-173982" y="44602"/>
                  <a:pt x="99777" y="5273"/>
                </a:cubicBezTo>
                <a:cubicBezTo>
                  <a:pt x="373536" y="-34056"/>
                  <a:pt x="1923945" y="144134"/>
                  <a:pt x="1923945" y="624707"/>
                </a:cubicBezTo>
                <a:cubicBezTo>
                  <a:pt x="1923945" y="1105280"/>
                  <a:pt x="1258439" y="1426036"/>
                  <a:pt x="630719" y="1273636"/>
                </a:cubicBezTo>
                <a:cubicBezTo>
                  <a:pt x="2999" y="1121236"/>
                  <a:pt x="369881" y="1072075"/>
                  <a:pt x="281391" y="8606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>
            <a:off x="1964153" y="2255864"/>
            <a:ext cx="7999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b="1" dirty="0" smtClean="0"/>
              <a:t>FAENA DE GANADO</a:t>
            </a:r>
          </a:p>
          <a:p>
            <a:r>
              <a:rPr lang="es-AR" sz="3200" b="1" dirty="0"/>
              <a:t>	</a:t>
            </a:r>
            <a:r>
              <a:rPr lang="es-AR" sz="3200" b="1" dirty="0" smtClean="0"/>
              <a:t>Evolución de la Provincia de Córdoba</a:t>
            </a:r>
            <a:endParaRPr lang="es-AR" sz="3200" b="1" dirty="0"/>
          </a:p>
        </p:txBody>
      </p:sp>
      <p:pic>
        <p:nvPicPr>
          <p:cNvPr id="11" name="0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843"/>
          <a:stretch/>
        </p:blipFill>
        <p:spPr bwMode="auto">
          <a:xfrm>
            <a:off x="1669471" y="230594"/>
            <a:ext cx="8853056" cy="16209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55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ángulo redondeado 60"/>
          <p:cNvSpPr/>
          <p:nvPr/>
        </p:nvSpPr>
        <p:spPr>
          <a:xfrm rot="10800000">
            <a:off x="588371" y="2809951"/>
            <a:ext cx="10503210" cy="3743251"/>
          </a:xfrm>
          <a:prstGeom prst="roundRect">
            <a:avLst>
              <a:gd name="adj" fmla="val 18190"/>
            </a:avLst>
          </a:prstGeom>
          <a:noFill/>
          <a:ln w="28575" cap="rnd">
            <a:gradFill>
              <a:gsLst>
                <a:gs pos="14000">
                  <a:schemeClr val="accent6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5000000" scaled="0"/>
            </a:gra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 redondeado 10"/>
          <p:cNvSpPr/>
          <p:nvPr/>
        </p:nvSpPr>
        <p:spPr>
          <a:xfrm>
            <a:off x="993001" y="524132"/>
            <a:ext cx="9845591" cy="2550698"/>
          </a:xfrm>
          <a:prstGeom prst="roundRect">
            <a:avLst>
              <a:gd name="adj" fmla="val 44130"/>
            </a:avLst>
          </a:prstGeom>
          <a:noFill/>
          <a:ln w="28575" cap="rnd">
            <a:gradFill>
              <a:gsLst>
                <a:gs pos="14000">
                  <a:schemeClr val="accent6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5000000" scaled="0"/>
            </a:gra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 1"/>
          <p:cNvSpPr/>
          <p:nvPr/>
        </p:nvSpPr>
        <p:spPr>
          <a:xfrm>
            <a:off x="0" y="163773"/>
            <a:ext cx="6987654" cy="159073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CuadroTexto 2"/>
          <p:cNvSpPr txBox="1"/>
          <p:nvPr/>
        </p:nvSpPr>
        <p:spPr>
          <a:xfrm>
            <a:off x="6987654" y="67817"/>
            <a:ext cx="385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BDBEC0"/>
                </a:solidFill>
              </a:rPr>
              <a:t>FAENA DE GANADO	-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1</a:t>
            </a:r>
            <a:endParaRPr lang="es-AR" b="1" dirty="0"/>
          </a:p>
        </p:txBody>
      </p:sp>
      <p:sp>
        <p:nvSpPr>
          <p:cNvPr id="15" name="Redondear rectángulo de esquina del mismo lado 14"/>
          <p:cNvSpPr/>
          <p:nvPr/>
        </p:nvSpPr>
        <p:spPr>
          <a:xfrm flipV="1">
            <a:off x="98831" y="833718"/>
            <a:ext cx="1587514" cy="45719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4" name="Redondear rectángulo de esquina del mismo lado 53"/>
          <p:cNvSpPr/>
          <p:nvPr/>
        </p:nvSpPr>
        <p:spPr>
          <a:xfrm>
            <a:off x="993001" y="341194"/>
            <a:ext cx="2660300" cy="596238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Elipse 13"/>
          <p:cNvSpPr/>
          <p:nvPr/>
        </p:nvSpPr>
        <p:spPr>
          <a:xfrm>
            <a:off x="571438" y="755499"/>
            <a:ext cx="931330" cy="111574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Redondear rectángulo de esquina del mismo lado 51"/>
          <p:cNvSpPr/>
          <p:nvPr/>
        </p:nvSpPr>
        <p:spPr>
          <a:xfrm>
            <a:off x="571438" y="1782767"/>
            <a:ext cx="9414930" cy="3205043"/>
          </a:xfrm>
          <a:prstGeom prst="round2SameRect">
            <a:avLst>
              <a:gd name="adj1" fmla="val 17886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>
            <a:off x="1310185" y="736756"/>
            <a:ext cx="95284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En el mes de noviembre del año 2018, por medio de la Resolución 32/2018, la Secretaría de Gobierno de Agroindustria, perteneciente al Ministerio de Producción y Trabajo de la Nación, resolvió modificar la clasificación de la faena bovina. Las nuevas categorías son las siguientes: 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1317853" y="5567974"/>
            <a:ext cx="952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La nueva clasificación se implementó en forma gradual desde enero a marzo de 2019. Durante ese período, y hasta abril inclusive, coexistieron ambos sistemas.</a:t>
            </a:r>
          </a:p>
        </p:txBody>
      </p:sp>
      <p:sp>
        <p:nvSpPr>
          <p:cNvPr id="69" name="Redondear rectángulo de esquina del mismo lado 68"/>
          <p:cNvSpPr/>
          <p:nvPr/>
        </p:nvSpPr>
        <p:spPr>
          <a:xfrm>
            <a:off x="6252822" y="6136541"/>
            <a:ext cx="5024777" cy="596238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0" name="Redondear rectángulo de esquina del mismo lado 69"/>
          <p:cNvSpPr/>
          <p:nvPr/>
        </p:nvSpPr>
        <p:spPr>
          <a:xfrm rot="5400000">
            <a:off x="9803889" y="4595619"/>
            <a:ext cx="2980257" cy="596238"/>
          </a:xfrm>
          <a:prstGeom prst="round2SameRect">
            <a:avLst>
              <a:gd name="adj1" fmla="val 16667"/>
              <a:gd name="adj2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dondear rectángulo de esquina del mismo lado 6"/>
          <p:cNvSpPr/>
          <p:nvPr/>
        </p:nvSpPr>
        <p:spPr>
          <a:xfrm>
            <a:off x="756942" y="1925122"/>
            <a:ext cx="10317707" cy="3470057"/>
          </a:xfrm>
          <a:prstGeom prst="round2SameRect">
            <a:avLst>
              <a:gd name="adj1" fmla="val 16667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9986368" y="1449230"/>
            <a:ext cx="2133861" cy="2060487"/>
          </a:xfrm>
          <a:prstGeom prst="ellipse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194" y="1528607"/>
            <a:ext cx="2376000" cy="158399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310185" y="2084182"/>
            <a:ext cx="94076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500" b="1" dirty="0"/>
              <a:t>NOVILLITO (</a:t>
            </a:r>
            <a:r>
              <a:rPr lang="es-AR" sz="1500" b="1" dirty="0" err="1"/>
              <a:t>Nt</a:t>
            </a:r>
            <a:r>
              <a:rPr lang="es-AR" sz="1500" b="1" dirty="0"/>
              <a:t>): </a:t>
            </a:r>
            <a:r>
              <a:rPr lang="es-AR" sz="1400" dirty="0"/>
              <a:t>Macho castrado (Mc), con hasta CUATRO (4) dientes incisivos permanentes al momento de la faena. </a:t>
            </a:r>
            <a:endParaRPr lang="es-AR" sz="1400" dirty="0" smtClean="0"/>
          </a:p>
          <a:p>
            <a:endParaRPr lang="es-AR" sz="1500" dirty="0"/>
          </a:p>
          <a:p>
            <a:r>
              <a:rPr lang="es-AR" sz="1500" b="1" dirty="0"/>
              <a:t>NOVILLO (No): </a:t>
            </a:r>
            <a:r>
              <a:rPr lang="es-AR" sz="1400" dirty="0"/>
              <a:t>Macho castrado (Mc), con más de CUATRO (4) dientes incisivos permanentes al momento de la faena. </a:t>
            </a:r>
            <a:endParaRPr lang="es-AR" sz="1400" dirty="0" smtClean="0"/>
          </a:p>
          <a:p>
            <a:endParaRPr lang="es-AR" sz="1500" dirty="0"/>
          </a:p>
          <a:p>
            <a:r>
              <a:rPr lang="es-AR" sz="1500" b="1" dirty="0"/>
              <a:t>MACHO ENTERO JOVEN (MEJ): </a:t>
            </a:r>
            <a:r>
              <a:rPr lang="es-AR" sz="1400" dirty="0"/>
              <a:t>Macho entero (Me), con hasta DOS (2) dientes incisivos permanentes al momento de la faena</a:t>
            </a:r>
            <a:r>
              <a:rPr lang="es-AR" sz="1400" dirty="0" smtClean="0"/>
              <a:t>.</a:t>
            </a:r>
          </a:p>
          <a:p>
            <a:endParaRPr lang="es-AR" sz="1500" dirty="0"/>
          </a:p>
          <a:p>
            <a:r>
              <a:rPr lang="es-AR" sz="1500" b="1" dirty="0" smtClean="0"/>
              <a:t>TORO </a:t>
            </a:r>
            <a:r>
              <a:rPr lang="es-AR" sz="1500" b="1" dirty="0"/>
              <a:t>(To): </a:t>
            </a:r>
            <a:r>
              <a:rPr lang="es-AR" sz="1400" dirty="0"/>
              <a:t>Macho entero (Me), con más de DOS (2) dientes incisivos permanentes al momento de la faena</a:t>
            </a:r>
            <a:r>
              <a:rPr lang="es-AR" sz="1400" dirty="0" smtClean="0"/>
              <a:t>.</a:t>
            </a:r>
          </a:p>
          <a:p>
            <a:r>
              <a:rPr lang="es-AR" sz="1500" dirty="0" smtClean="0"/>
              <a:t> </a:t>
            </a:r>
          </a:p>
          <a:p>
            <a:r>
              <a:rPr lang="es-AR" sz="1500" b="1" dirty="0" smtClean="0"/>
              <a:t>VAQUILLONA </a:t>
            </a:r>
            <a:r>
              <a:rPr lang="es-AR" sz="1500" b="1" dirty="0"/>
              <a:t>(</a:t>
            </a:r>
            <a:r>
              <a:rPr lang="es-AR" sz="1500" b="1" dirty="0" err="1"/>
              <a:t>Vq</a:t>
            </a:r>
            <a:r>
              <a:rPr lang="es-AR" sz="1500" b="1" dirty="0"/>
              <a:t>): </a:t>
            </a:r>
            <a:r>
              <a:rPr lang="es-AR" sz="1400" dirty="0"/>
              <a:t>Hembra (H) con hasta CUATRO (4) dientes incisivos permanentes al momento de la faena</a:t>
            </a:r>
            <a:r>
              <a:rPr lang="es-AR" sz="1400" dirty="0" smtClean="0"/>
              <a:t>.</a:t>
            </a:r>
          </a:p>
          <a:p>
            <a:endParaRPr lang="es-AR" sz="1500" dirty="0"/>
          </a:p>
          <a:p>
            <a:r>
              <a:rPr lang="es-AR" sz="1500" b="1" dirty="0" smtClean="0"/>
              <a:t>VACA </a:t>
            </a:r>
            <a:r>
              <a:rPr lang="es-AR" sz="1500" b="1" dirty="0"/>
              <a:t>(Va): </a:t>
            </a:r>
            <a:r>
              <a:rPr lang="es-AR" sz="1400" dirty="0"/>
              <a:t>Hembra (H) con más de CUATRO (4) dientes incisivos permanentes al momento de la faena.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018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ángulo 88"/>
          <p:cNvSpPr/>
          <p:nvPr/>
        </p:nvSpPr>
        <p:spPr>
          <a:xfrm>
            <a:off x="8455496" y="965691"/>
            <a:ext cx="3619334" cy="5756842"/>
          </a:xfrm>
          <a:prstGeom prst="rect">
            <a:avLst/>
          </a:prstGeom>
          <a:pattFill prst="pct7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2" name="Rectángulo redondeado 32"/>
          <p:cNvSpPr/>
          <p:nvPr/>
        </p:nvSpPr>
        <p:spPr>
          <a:xfrm>
            <a:off x="1734390" y="1047834"/>
            <a:ext cx="5261354" cy="1151103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Rectángulo redondeado 32"/>
          <p:cNvSpPr/>
          <p:nvPr/>
        </p:nvSpPr>
        <p:spPr>
          <a:xfrm>
            <a:off x="1187610" y="1263594"/>
            <a:ext cx="5808134" cy="1151103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440164"/>
            <a:ext cx="11952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B O V I N O 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0" y="163773"/>
            <a:ext cx="6987654" cy="159073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2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6987654" y="67817"/>
            <a:ext cx="385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BDBEC0"/>
                </a:solidFill>
              </a:rPr>
              <a:t>FAENA DE GANADO	-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2</a:t>
            </a:r>
            <a:endParaRPr lang="es-AR" b="1" dirty="0"/>
          </a:p>
        </p:txBody>
      </p:sp>
      <p:grpSp>
        <p:nvGrpSpPr>
          <p:cNvPr id="32" name="Grupo 31"/>
          <p:cNvGrpSpPr/>
          <p:nvPr/>
        </p:nvGrpSpPr>
        <p:grpSpPr>
          <a:xfrm>
            <a:off x="-120386" y="813235"/>
            <a:ext cx="2088000" cy="1548000"/>
            <a:chOff x="15901" y="2621757"/>
            <a:chExt cx="1978761" cy="145069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18" name="Grupo 17"/>
            <p:cNvGrpSpPr/>
            <p:nvPr/>
          </p:nvGrpSpPr>
          <p:grpSpPr>
            <a:xfrm>
              <a:off x="550333" y="3056456"/>
              <a:ext cx="1016000" cy="1016000"/>
              <a:chOff x="491067" y="2302932"/>
              <a:chExt cx="1016000" cy="1016000"/>
            </a:xfrm>
          </p:grpSpPr>
          <p:sp>
            <p:nvSpPr>
              <p:cNvPr id="10" name="Elipse 9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4" name="CuadroTexto 13"/>
              <p:cNvSpPr txBox="1"/>
              <p:nvPr/>
            </p:nvSpPr>
            <p:spPr>
              <a:xfrm>
                <a:off x="550333" y="2861732"/>
                <a:ext cx="897467" cy="288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400" b="1" dirty="0" smtClean="0"/>
                  <a:t>BOVINOS</a:t>
                </a:r>
                <a:endParaRPr lang="es-AR" sz="1400" b="1" dirty="0"/>
              </a:p>
            </p:txBody>
          </p:sp>
        </p:grpSp>
        <p:pic>
          <p:nvPicPr>
            <p:cNvPr id="30" name="Imagen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01" y="2621757"/>
              <a:ext cx="1978761" cy="1053212"/>
            </a:xfrm>
            <a:prstGeom prst="rect">
              <a:avLst/>
            </a:prstGeom>
          </p:spPr>
        </p:pic>
      </p:grpSp>
      <p:sp>
        <p:nvSpPr>
          <p:cNvPr id="34" name="Rectángulo 33"/>
          <p:cNvSpPr/>
          <p:nvPr/>
        </p:nvSpPr>
        <p:spPr>
          <a:xfrm>
            <a:off x="1550431" y="1423464"/>
            <a:ext cx="50949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Se faenaron </a:t>
            </a:r>
            <a:r>
              <a:rPr lang="es-AR" sz="2400" b="1" dirty="0" smtClean="0">
                <a:solidFill>
                  <a:schemeClr val="bg1"/>
                </a:solidFill>
              </a:rPr>
              <a:t>102</a:t>
            </a:r>
            <a:r>
              <a:rPr lang="es-AR" sz="2400" b="1" dirty="0" smtClean="0">
                <a:solidFill>
                  <a:schemeClr val="bg1"/>
                </a:solidFill>
              </a:rPr>
              <a:t>.487</a:t>
            </a:r>
            <a:r>
              <a:rPr lang="es-AR" dirty="0" smtClean="0"/>
              <a:t> </a:t>
            </a:r>
            <a:r>
              <a:rPr lang="es-AR" dirty="0"/>
              <a:t>cabezas de </a:t>
            </a:r>
            <a:r>
              <a:rPr lang="es-AR" dirty="0" smtClean="0"/>
              <a:t>ganado bovino</a:t>
            </a:r>
            <a:r>
              <a:rPr lang="es-AR" dirty="0"/>
              <a:t>.</a:t>
            </a:r>
            <a:endParaRPr lang="es-AR" dirty="0" smtClean="0"/>
          </a:p>
          <a:p>
            <a:r>
              <a:rPr lang="es-AR" dirty="0" smtClean="0"/>
              <a:t>Involucraron </a:t>
            </a:r>
            <a:r>
              <a:rPr lang="es-AR" dirty="0"/>
              <a:t>un total de </a:t>
            </a:r>
            <a:r>
              <a:rPr lang="es-AR" sz="2400" b="1" dirty="0" smtClean="0">
                <a:solidFill>
                  <a:schemeClr val="bg1"/>
                </a:solidFill>
              </a:rPr>
              <a:t>21</a:t>
            </a:r>
            <a:r>
              <a:rPr lang="es-AR" sz="2400" b="1" dirty="0" smtClean="0">
                <a:solidFill>
                  <a:schemeClr val="bg1"/>
                </a:solidFill>
              </a:rPr>
              <a:t>.543.282 </a:t>
            </a:r>
            <a:r>
              <a:rPr lang="es-AR" dirty="0" smtClean="0"/>
              <a:t>kilos.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9171182" y="1277090"/>
            <a:ext cx="2178200" cy="340519"/>
          </a:xfrm>
          <a:prstGeom prst="round2Diag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>
                <a:solidFill>
                  <a:schemeClr val="bg1"/>
                </a:solidFill>
              </a:rPr>
              <a:t>Variación Mensual</a:t>
            </a:r>
            <a:endParaRPr lang="es-AR" sz="1400" dirty="0">
              <a:solidFill>
                <a:schemeClr val="bg1"/>
              </a:solidFill>
            </a:endParaRPr>
          </a:p>
        </p:txBody>
      </p:sp>
      <p:grpSp>
        <p:nvGrpSpPr>
          <p:cNvPr id="65" name="Grupo 64"/>
          <p:cNvGrpSpPr/>
          <p:nvPr/>
        </p:nvGrpSpPr>
        <p:grpSpPr>
          <a:xfrm>
            <a:off x="9120413" y="3082416"/>
            <a:ext cx="2228969" cy="1018055"/>
            <a:chOff x="517038" y="2879901"/>
            <a:chExt cx="2228969" cy="1018055"/>
          </a:xfrm>
        </p:grpSpPr>
        <p:sp>
          <p:nvSpPr>
            <p:cNvPr id="58" name="Rectángulo redondeado 32"/>
            <p:cNvSpPr/>
            <p:nvPr/>
          </p:nvSpPr>
          <p:spPr>
            <a:xfrm>
              <a:off x="1063818" y="2879901"/>
              <a:ext cx="1682189" cy="1016000"/>
            </a:xfrm>
            <a:custGeom>
              <a:avLst/>
              <a:gdLst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819288 w 9819288"/>
                <a:gd name="connsiteY4" fmla="*/ 13853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8365385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19288" h="1662456">
                  <a:moveTo>
                    <a:pt x="0" y="277082"/>
                  </a:moveTo>
                  <a:cubicBezTo>
                    <a:pt x="0" y="124054"/>
                    <a:pt x="124054" y="0"/>
                    <a:pt x="277082" y="0"/>
                  </a:cubicBezTo>
                  <a:lnTo>
                    <a:pt x="9542206" y="0"/>
                  </a:lnTo>
                  <a:cubicBezTo>
                    <a:pt x="9695234" y="0"/>
                    <a:pt x="9819288" y="124054"/>
                    <a:pt x="9819288" y="277082"/>
                  </a:cubicBezTo>
                  <a:cubicBezTo>
                    <a:pt x="9819288" y="646513"/>
                    <a:pt x="8365385" y="609543"/>
                    <a:pt x="8365385" y="978974"/>
                  </a:cubicBezTo>
                  <a:cubicBezTo>
                    <a:pt x="8365385" y="1132002"/>
                    <a:pt x="8340567" y="1645523"/>
                    <a:pt x="8187539" y="1645523"/>
                  </a:cubicBezTo>
                  <a:lnTo>
                    <a:pt x="277082" y="1662456"/>
                  </a:lnTo>
                  <a:cubicBezTo>
                    <a:pt x="124054" y="1662456"/>
                    <a:pt x="0" y="1538402"/>
                    <a:pt x="0" y="1385374"/>
                  </a:cubicBezTo>
                  <a:lnTo>
                    <a:pt x="0" y="2770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48" name="Grupo 47"/>
            <p:cNvGrpSpPr/>
            <p:nvPr/>
          </p:nvGrpSpPr>
          <p:grpSpPr>
            <a:xfrm>
              <a:off x="517038" y="2881956"/>
              <a:ext cx="1018278" cy="1016000"/>
              <a:chOff x="491067" y="2302932"/>
              <a:chExt cx="1018278" cy="1016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50" name="Elipse 49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1" name="CuadroTexto 50"/>
              <p:cNvSpPr txBox="1"/>
              <p:nvPr/>
            </p:nvSpPr>
            <p:spPr>
              <a:xfrm>
                <a:off x="508001" y="2610579"/>
                <a:ext cx="10013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600" b="1" dirty="0" smtClean="0"/>
                  <a:t>CABEZAS</a:t>
                </a:r>
                <a:endParaRPr lang="es-AR" sz="1600" b="1" dirty="0"/>
              </a:p>
            </p:txBody>
          </p:sp>
        </p:grpSp>
        <p:sp>
          <p:nvSpPr>
            <p:cNvPr id="43" name="CuadroTexto 42"/>
            <p:cNvSpPr txBox="1"/>
            <p:nvPr/>
          </p:nvSpPr>
          <p:spPr>
            <a:xfrm>
              <a:off x="1549972" y="3127456"/>
              <a:ext cx="10386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7,91%</a:t>
              </a:r>
              <a:endParaRPr lang="es-AR" sz="2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68" name="Grupo 67"/>
          <p:cNvGrpSpPr/>
          <p:nvPr/>
        </p:nvGrpSpPr>
        <p:grpSpPr>
          <a:xfrm>
            <a:off x="9171182" y="5290537"/>
            <a:ext cx="2228969" cy="1016000"/>
            <a:chOff x="517038" y="3961059"/>
            <a:chExt cx="2228969" cy="1016000"/>
          </a:xfrm>
        </p:grpSpPr>
        <p:sp>
          <p:nvSpPr>
            <p:cNvPr id="53" name="Rectángulo redondeado 32"/>
            <p:cNvSpPr/>
            <p:nvPr/>
          </p:nvSpPr>
          <p:spPr>
            <a:xfrm>
              <a:off x="1063818" y="3961059"/>
              <a:ext cx="1682189" cy="1016000"/>
            </a:xfrm>
            <a:custGeom>
              <a:avLst/>
              <a:gdLst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819288 w 9819288"/>
                <a:gd name="connsiteY4" fmla="*/ 13853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8365385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19288" h="1662456">
                  <a:moveTo>
                    <a:pt x="0" y="277082"/>
                  </a:moveTo>
                  <a:cubicBezTo>
                    <a:pt x="0" y="124054"/>
                    <a:pt x="124054" y="0"/>
                    <a:pt x="277082" y="0"/>
                  </a:cubicBezTo>
                  <a:lnTo>
                    <a:pt x="9542206" y="0"/>
                  </a:lnTo>
                  <a:cubicBezTo>
                    <a:pt x="9695234" y="0"/>
                    <a:pt x="9819288" y="124054"/>
                    <a:pt x="9819288" y="277082"/>
                  </a:cubicBezTo>
                  <a:cubicBezTo>
                    <a:pt x="9819288" y="646513"/>
                    <a:pt x="8365385" y="609543"/>
                    <a:pt x="8365385" y="978974"/>
                  </a:cubicBezTo>
                  <a:cubicBezTo>
                    <a:pt x="8365385" y="1132002"/>
                    <a:pt x="8340567" y="1645523"/>
                    <a:pt x="8187539" y="1645523"/>
                  </a:cubicBezTo>
                  <a:lnTo>
                    <a:pt x="277082" y="1662456"/>
                  </a:lnTo>
                  <a:cubicBezTo>
                    <a:pt x="124054" y="1662456"/>
                    <a:pt x="0" y="1538402"/>
                    <a:pt x="0" y="1385374"/>
                  </a:cubicBezTo>
                  <a:lnTo>
                    <a:pt x="0" y="277082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54" name="Grupo 53"/>
            <p:cNvGrpSpPr/>
            <p:nvPr/>
          </p:nvGrpSpPr>
          <p:grpSpPr>
            <a:xfrm>
              <a:off x="517038" y="3961059"/>
              <a:ext cx="1018278" cy="1016000"/>
              <a:chOff x="491067" y="2302932"/>
              <a:chExt cx="1018278" cy="1016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55" name="Elipse 54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6" name="CuadroTexto 55"/>
              <p:cNvSpPr txBox="1"/>
              <p:nvPr/>
            </p:nvSpPr>
            <p:spPr>
              <a:xfrm>
                <a:off x="508001" y="2610579"/>
                <a:ext cx="10013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600" b="1" dirty="0" smtClean="0"/>
                  <a:t>KILOS</a:t>
                </a:r>
                <a:endParaRPr lang="es-AR" sz="1600" b="1" dirty="0"/>
              </a:p>
            </p:txBody>
          </p:sp>
        </p:grpSp>
        <p:sp>
          <p:nvSpPr>
            <p:cNvPr id="57" name="CuadroTexto 56"/>
            <p:cNvSpPr txBox="1"/>
            <p:nvPr/>
          </p:nvSpPr>
          <p:spPr>
            <a:xfrm>
              <a:off x="1533038" y="4207150"/>
              <a:ext cx="10386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43,22%</a:t>
              </a:r>
              <a:endParaRPr lang="es-AR" sz="2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59" name="CuadroTexto 58"/>
          <p:cNvSpPr txBox="1"/>
          <p:nvPr/>
        </p:nvSpPr>
        <p:spPr>
          <a:xfrm>
            <a:off x="9191558" y="4406063"/>
            <a:ext cx="2197963" cy="578882"/>
          </a:xfrm>
          <a:prstGeom prst="round2Diag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s-AR" sz="1400" dirty="0" smtClean="0"/>
              <a:t>Variación </a:t>
            </a:r>
          </a:p>
          <a:p>
            <a:r>
              <a:rPr lang="es-AR" sz="1400" dirty="0" smtClean="0"/>
              <a:t>     </a:t>
            </a:r>
            <a:r>
              <a:rPr lang="es-AR" sz="1400" dirty="0" smtClean="0"/>
              <a:t>Dic</a:t>
            </a:r>
            <a:r>
              <a:rPr lang="es-AR" sz="1400" dirty="0" smtClean="0"/>
              <a:t> </a:t>
            </a:r>
            <a:r>
              <a:rPr lang="es-AR" sz="1400" dirty="0" smtClean="0"/>
              <a:t>2024/ </a:t>
            </a:r>
            <a:r>
              <a:rPr lang="es-AR" sz="1400" dirty="0" smtClean="0"/>
              <a:t>Dic </a:t>
            </a:r>
            <a:r>
              <a:rPr lang="es-AR" sz="1400" dirty="0" smtClean="0"/>
              <a:t>2023	</a:t>
            </a:r>
            <a:endParaRPr lang="es-AR" sz="1400" dirty="0"/>
          </a:p>
        </p:txBody>
      </p:sp>
      <p:grpSp>
        <p:nvGrpSpPr>
          <p:cNvPr id="69" name="Grupo 68"/>
          <p:cNvGrpSpPr/>
          <p:nvPr/>
        </p:nvGrpSpPr>
        <p:grpSpPr>
          <a:xfrm>
            <a:off x="9120413" y="1920193"/>
            <a:ext cx="2228969" cy="1016000"/>
            <a:chOff x="2746007" y="2879901"/>
            <a:chExt cx="2228969" cy="1016000"/>
          </a:xfrm>
        </p:grpSpPr>
        <p:sp>
          <p:nvSpPr>
            <p:cNvPr id="60" name="Rectángulo redondeado 32"/>
            <p:cNvSpPr/>
            <p:nvPr/>
          </p:nvSpPr>
          <p:spPr>
            <a:xfrm>
              <a:off x="3292787" y="2879901"/>
              <a:ext cx="1682189" cy="1016000"/>
            </a:xfrm>
            <a:custGeom>
              <a:avLst/>
              <a:gdLst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819288 w 9819288"/>
                <a:gd name="connsiteY4" fmla="*/ 13853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8365385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19288" h="1662456">
                  <a:moveTo>
                    <a:pt x="0" y="277082"/>
                  </a:moveTo>
                  <a:cubicBezTo>
                    <a:pt x="0" y="124054"/>
                    <a:pt x="124054" y="0"/>
                    <a:pt x="277082" y="0"/>
                  </a:cubicBezTo>
                  <a:lnTo>
                    <a:pt x="9542206" y="0"/>
                  </a:lnTo>
                  <a:cubicBezTo>
                    <a:pt x="9695234" y="0"/>
                    <a:pt x="9819288" y="124054"/>
                    <a:pt x="9819288" y="277082"/>
                  </a:cubicBezTo>
                  <a:cubicBezTo>
                    <a:pt x="9819288" y="646513"/>
                    <a:pt x="8365385" y="609543"/>
                    <a:pt x="8365385" y="978974"/>
                  </a:cubicBezTo>
                  <a:cubicBezTo>
                    <a:pt x="8365385" y="1132002"/>
                    <a:pt x="8340567" y="1645523"/>
                    <a:pt x="8187539" y="1645523"/>
                  </a:cubicBezTo>
                  <a:lnTo>
                    <a:pt x="277082" y="1662456"/>
                  </a:lnTo>
                  <a:cubicBezTo>
                    <a:pt x="124054" y="1662456"/>
                    <a:pt x="0" y="1538402"/>
                    <a:pt x="0" y="1385374"/>
                  </a:cubicBezTo>
                  <a:lnTo>
                    <a:pt x="0" y="2770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61" name="Grupo 60"/>
            <p:cNvGrpSpPr/>
            <p:nvPr/>
          </p:nvGrpSpPr>
          <p:grpSpPr>
            <a:xfrm>
              <a:off x="2746007" y="2879901"/>
              <a:ext cx="1018278" cy="1016000"/>
              <a:chOff x="491067" y="2302932"/>
              <a:chExt cx="1018278" cy="1016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2" name="Elipse 61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63" name="CuadroTexto 62"/>
              <p:cNvSpPr txBox="1"/>
              <p:nvPr/>
            </p:nvSpPr>
            <p:spPr>
              <a:xfrm>
                <a:off x="508001" y="2610579"/>
                <a:ext cx="10013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600" b="1" dirty="0" smtClean="0"/>
                  <a:t>KILOS</a:t>
                </a:r>
                <a:endParaRPr lang="es-AR" sz="1600" b="1" dirty="0"/>
              </a:p>
            </p:txBody>
          </p:sp>
        </p:grpSp>
        <p:sp>
          <p:nvSpPr>
            <p:cNvPr id="64" name="CuadroTexto 63"/>
            <p:cNvSpPr txBox="1"/>
            <p:nvPr/>
          </p:nvSpPr>
          <p:spPr>
            <a:xfrm>
              <a:off x="3762007" y="3125992"/>
              <a:ext cx="10386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16</a:t>
              </a:r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,64%</a:t>
              </a:r>
              <a:endParaRPr lang="es-AR" sz="2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83" name="CuadroTexto 82"/>
          <p:cNvSpPr txBox="1"/>
          <p:nvPr/>
        </p:nvSpPr>
        <p:spPr>
          <a:xfrm>
            <a:off x="2711675" y="964749"/>
            <a:ext cx="2732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      D I C I E M B R E 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85" name="CuadroTexto 84"/>
          <p:cNvSpPr txBox="1"/>
          <p:nvPr/>
        </p:nvSpPr>
        <p:spPr>
          <a:xfrm>
            <a:off x="1187610" y="6096872"/>
            <a:ext cx="7243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 smtClean="0"/>
              <a:t>(1) Datos preliminares.</a:t>
            </a:r>
          </a:p>
          <a:p>
            <a:r>
              <a:rPr lang="es-AR" sz="1000" dirty="0" smtClean="0"/>
              <a:t>Fuente</a:t>
            </a:r>
            <a:r>
              <a:rPr lang="es-AR" sz="1000" dirty="0"/>
              <a:t>: Elaboración propia en base a la </a:t>
            </a:r>
            <a:r>
              <a:rPr lang="es-AR" sz="1000" dirty="0" smtClean="0"/>
              <a:t>Encuesta de Faena de Ganado de la Provincia de Córdoba.</a:t>
            </a:r>
            <a:endParaRPr lang="es-AR" sz="1000" dirty="0"/>
          </a:p>
        </p:txBody>
      </p:sp>
      <p:sp>
        <p:nvSpPr>
          <p:cNvPr id="86" name="CuadroTexto 85"/>
          <p:cNvSpPr txBox="1"/>
          <p:nvPr/>
        </p:nvSpPr>
        <p:spPr>
          <a:xfrm>
            <a:off x="443550" y="2557279"/>
            <a:ext cx="8011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Cuadro 1. Faena de Ganado Bovino en Frigoríficos habilitados, en cabezas y kilos. Provincia de Córdoba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578" y="3023934"/>
            <a:ext cx="5268501" cy="28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7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ángulo redondeado 32"/>
          <p:cNvSpPr/>
          <p:nvPr/>
        </p:nvSpPr>
        <p:spPr>
          <a:xfrm>
            <a:off x="1734389" y="1047835"/>
            <a:ext cx="5374363" cy="338030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440164"/>
            <a:ext cx="11952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B O V I N O 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0" y="163773"/>
            <a:ext cx="6987654" cy="159073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2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6987654" y="67817"/>
            <a:ext cx="385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BDBEC0"/>
                </a:solidFill>
              </a:rPr>
              <a:t>FAENA DE GANADO	-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3</a:t>
            </a:r>
            <a:endParaRPr lang="es-AR" b="1" dirty="0"/>
          </a:p>
        </p:txBody>
      </p:sp>
      <p:sp>
        <p:nvSpPr>
          <p:cNvPr id="83" name="CuadroTexto 82"/>
          <p:cNvSpPr txBox="1"/>
          <p:nvPr/>
        </p:nvSpPr>
        <p:spPr>
          <a:xfrm>
            <a:off x="2431765" y="982287"/>
            <a:ext cx="255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          D I C I E M B R E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108752" y="1068904"/>
            <a:ext cx="4390469" cy="5317828"/>
          </a:xfrm>
          <a:prstGeom prst="rect">
            <a:avLst/>
          </a:prstGeom>
          <a:pattFill prst="pct7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7" name="CuadroTexto 26"/>
          <p:cNvSpPr txBox="1"/>
          <p:nvPr/>
        </p:nvSpPr>
        <p:spPr>
          <a:xfrm>
            <a:off x="7248567" y="1216850"/>
            <a:ext cx="425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/>
              <a:t>Destino de la Faena Bovina en kilos. </a:t>
            </a:r>
          </a:p>
          <a:p>
            <a:pPr algn="ctr"/>
            <a:r>
              <a:rPr lang="es-AR" sz="1400" b="1" dirty="0" smtClean="0"/>
              <a:t>Provincia </a:t>
            </a:r>
            <a:r>
              <a:rPr lang="es-AR" sz="1400" b="1" dirty="0"/>
              <a:t>de </a:t>
            </a:r>
            <a:r>
              <a:rPr lang="es-AR" sz="1400" b="1" dirty="0" smtClean="0"/>
              <a:t>Córdoba. (1)</a:t>
            </a:r>
            <a:endParaRPr lang="es-AR" sz="1400" b="1" dirty="0"/>
          </a:p>
        </p:txBody>
      </p:sp>
      <p:sp>
        <p:nvSpPr>
          <p:cNvPr id="29" name="CuadroTexto 28"/>
          <p:cNvSpPr txBox="1"/>
          <p:nvPr/>
        </p:nvSpPr>
        <p:spPr>
          <a:xfrm>
            <a:off x="7334748" y="5832734"/>
            <a:ext cx="40776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(1) Datos </a:t>
            </a:r>
            <a:r>
              <a:rPr lang="es-AR" sz="1000" dirty="0" smtClean="0"/>
              <a:t>preliminares.</a:t>
            </a:r>
            <a:endParaRPr lang="es-AR" sz="1000" dirty="0"/>
          </a:p>
          <a:p>
            <a:r>
              <a:rPr lang="es-AR" sz="1000" dirty="0" smtClean="0"/>
              <a:t>(2) Incluye Chacinados, Conservas, </a:t>
            </a:r>
            <a:r>
              <a:rPr lang="es-AR" sz="1000" dirty="0"/>
              <a:t>Digestor y </a:t>
            </a:r>
            <a:r>
              <a:rPr lang="es-AR" sz="1000" dirty="0" smtClean="0"/>
              <a:t>Exportación.</a:t>
            </a:r>
            <a:endParaRPr lang="es-AR" sz="1000" dirty="0"/>
          </a:p>
          <a:p>
            <a:r>
              <a:rPr lang="es-AR" sz="1000" dirty="0"/>
              <a:t>Fuente: Encuesta de </a:t>
            </a:r>
            <a:r>
              <a:rPr lang="es-AR" sz="1000" dirty="0" err="1" smtClean="0"/>
              <a:t>Faenamiento</a:t>
            </a:r>
            <a:r>
              <a:rPr lang="es-AR" sz="1000" dirty="0" smtClean="0"/>
              <a:t> </a:t>
            </a:r>
            <a:r>
              <a:rPr lang="es-AR" sz="1000" dirty="0"/>
              <a:t>de Ganado de la </a:t>
            </a:r>
            <a:r>
              <a:rPr lang="es-AR" sz="1000" dirty="0" smtClean="0"/>
              <a:t>Provincia </a:t>
            </a:r>
            <a:r>
              <a:rPr lang="es-AR" sz="1000" dirty="0"/>
              <a:t>de Córdoba</a:t>
            </a:r>
          </a:p>
        </p:txBody>
      </p:sp>
      <p:sp>
        <p:nvSpPr>
          <p:cNvPr id="31" name="Rectángulo redondeado 32"/>
          <p:cNvSpPr/>
          <p:nvPr/>
        </p:nvSpPr>
        <p:spPr>
          <a:xfrm>
            <a:off x="1187610" y="1263594"/>
            <a:ext cx="5808134" cy="1819181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1651761" y="1326379"/>
            <a:ext cx="45019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/>
              <a:t>El aumento </a:t>
            </a:r>
            <a:r>
              <a:rPr lang="es-AR" sz="1600" dirty="0" smtClean="0"/>
              <a:t>en el </a:t>
            </a:r>
            <a:r>
              <a:rPr lang="es-AR" sz="1600" dirty="0"/>
              <a:t>total de kilos bovinos faenados en </a:t>
            </a:r>
            <a:r>
              <a:rPr lang="es-AR" sz="1600" dirty="0" smtClean="0"/>
              <a:t>diciembre</a:t>
            </a:r>
            <a:r>
              <a:rPr lang="es-AR" sz="1600" dirty="0" smtClean="0"/>
              <a:t> </a:t>
            </a:r>
            <a:r>
              <a:rPr lang="es-AR" sz="1600" dirty="0" smtClean="0"/>
              <a:t>de 2024 </a:t>
            </a:r>
            <a:r>
              <a:rPr lang="es-AR" sz="1600" dirty="0"/>
              <a:t>fue provocado principalmente </a:t>
            </a:r>
            <a:r>
              <a:rPr lang="es-AR" sz="1600" dirty="0" smtClean="0"/>
              <a:t>por la categoría de  “novillito“ (</a:t>
            </a:r>
            <a:r>
              <a:rPr lang="es-AR" sz="1600" dirty="0" smtClean="0"/>
              <a:t>1.814.885 </a:t>
            </a:r>
            <a:r>
              <a:rPr lang="es-AR" sz="1600" dirty="0" smtClean="0"/>
              <a:t>kilos </a:t>
            </a:r>
            <a:r>
              <a:rPr lang="es-AR" sz="1600" dirty="0" smtClean="0"/>
              <a:t>más </a:t>
            </a:r>
            <a:r>
              <a:rPr lang="es-AR" sz="1600" dirty="0" smtClean="0"/>
              <a:t>que </a:t>
            </a:r>
            <a:r>
              <a:rPr lang="es-AR" sz="1600" dirty="0"/>
              <a:t>en el mes anterior), seguido por la faena de </a:t>
            </a:r>
            <a:r>
              <a:rPr lang="es-AR" sz="1600" dirty="0" smtClean="0"/>
              <a:t>“</a:t>
            </a:r>
            <a:r>
              <a:rPr lang="es-AR" sz="1600" dirty="0" smtClean="0"/>
              <a:t>vaquillona</a:t>
            </a:r>
            <a:r>
              <a:rPr lang="es-AR" sz="1600" dirty="0" smtClean="0"/>
              <a:t>”(862.568 </a:t>
            </a:r>
            <a:r>
              <a:rPr lang="es-AR" sz="1600" dirty="0" smtClean="0"/>
              <a:t>kilos </a:t>
            </a:r>
            <a:r>
              <a:rPr lang="es-AR" sz="1600" dirty="0" smtClean="0"/>
              <a:t>superiores</a:t>
            </a:r>
            <a:r>
              <a:rPr lang="es-AR" sz="1600" dirty="0" smtClean="0"/>
              <a:t> </a:t>
            </a:r>
            <a:r>
              <a:rPr lang="es-AR" sz="1600" dirty="0" smtClean="0"/>
              <a:t>al mes anterior), </a:t>
            </a:r>
            <a:r>
              <a:rPr lang="es-AR" sz="1600" dirty="0"/>
              <a:t>de acuerdo a la incidencia que tuvieron en el total faenado. 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-120386" y="813235"/>
            <a:ext cx="2088000" cy="1548000"/>
            <a:chOff x="15901" y="2621757"/>
            <a:chExt cx="1978761" cy="145069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18" name="Grupo 17"/>
            <p:cNvGrpSpPr/>
            <p:nvPr/>
          </p:nvGrpSpPr>
          <p:grpSpPr>
            <a:xfrm>
              <a:off x="550333" y="3056456"/>
              <a:ext cx="1016000" cy="1016000"/>
              <a:chOff x="491067" y="2302932"/>
              <a:chExt cx="1016000" cy="1016000"/>
            </a:xfrm>
          </p:grpSpPr>
          <p:sp>
            <p:nvSpPr>
              <p:cNvPr id="10" name="Elipse 9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4" name="CuadroTexto 13"/>
              <p:cNvSpPr txBox="1"/>
              <p:nvPr/>
            </p:nvSpPr>
            <p:spPr>
              <a:xfrm>
                <a:off x="550333" y="2861732"/>
                <a:ext cx="897467" cy="288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400" b="1" dirty="0" smtClean="0"/>
                  <a:t>BOVINOS</a:t>
                </a:r>
                <a:endParaRPr lang="es-AR" sz="1400" b="1" dirty="0"/>
              </a:p>
            </p:txBody>
          </p:sp>
        </p:grpSp>
        <p:pic>
          <p:nvPicPr>
            <p:cNvPr id="30" name="Imagen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01" y="2621757"/>
              <a:ext cx="1978761" cy="1053212"/>
            </a:xfrm>
            <a:prstGeom prst="rect">
              <a:avLst/>
            </a:prstGeom>
          </p:spPr>
        </p:pic>
      </p:grpSp>
      <p:graphicFrame>
        <p:nvGraphicFramePr>
          <p:cNvPr id="28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608260"/>
              </p:ext>
            </p:extLst>
          </p:nvPr>
        </p:nvGraphicFramePr>
        <p:xfrm>
          <a:off x="6868137" y="2181147"/>
          <a:ext cx="4827703" cy="3804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9485" y="2027258"/>
            <a:ext cx="4709001" cy="370956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8252" y="3533134"/>
            <a:ext cx="3187750" cy="15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ángulo 43"/>
          <p:cNvSpPr/>
          <p:nvPr/>
        </p:nvSpPr>
        <p:spPr>
          <a:xfrm>
            <a:off x="8455496" y="965691"/>
            <a:ext cx="3619334" cy="5756842"/>
          </a:xfrm>
          <a:prstGeom prst="rect">
            <a:avLst/>
          </a:prstGeom>
          <a:pattFill prst="pct7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2" name="Rectángulo redondeado 32"/>
          <p:cNvSpPr/>
          <p:nvPr/>
        </p:nvSpPr>
        <p:spPr>
          <a:xfrm>
            <a:off x="1734390" y="1047834"/>
            <a:ext cx="5261354" cy="1151103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Rectángulo redondeado 32"/>
          <p:cNvSpPr/>
          <p:nvPr/>
        </p:nvSpPr>
        <p:spPr>
          <a:xfrm>
            <a:off x="1187610" y="1263594"/>
            <a:ext cx="5808134" cy="1151103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440164"/>
            <a:ext cx="11952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P O R C I N O 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0" y="163773"/>
            <a:ext cx="6987654" cy="159073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2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6987654" y="67817"/>
            <a:ext cx="385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BDBEC0"/>
                </a:solidFill>
              </a:rPr>
              <a:t>FAENA DE GANADO	-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4</a:t>
            </a:r>
            <a:endParaRPr lang="es-AR" b="1" dirty="0"/>
          </a:p>
        </p:txBody>
      </p:sp>
      <p:sp>
        <p:nvSpPr>
          <p:cNvPr id="34" name="Rectángulo 33"/>
          <p:cNvSpPr/>
          <p:nvPr/>
        </p:nvSpPr>
        <p:spPr>
          <a:xfrm>
            <a:off x="1641949" y="1286985"/>
            <a:ext cx="52213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Se faenaron </a:t>
            </a:r>
            <a:r>
              <a:rPr lang="es-AR" sz="2400" b="1" dirty="0" smtClean="0">
                <a:solidFill>
                  <a:schemeClr val="bg1"/>
                </a:solidFill>
              </a:rPr>
              <a:t>125.728</a:t>
            </a:r>
            <a:r>
              <a:rPr lang="es-AR" dirty="0" smtClean="0"/>
              <a:t> </a:t>
            </a:r>
            <a:r>
              <a:rPr lang="es-AR" dirty="0"/>
              <a:t>cabezas de ganado </a:t>
            </a:r>
            <a:r>
              <a:rPr lang="es-AR" dirty="0" smtClean="0"/>
              <a:t>porcino.</a:t>
            </a:r>
          </a:p>
          <a:p>
            <a:r>
              <a:rPr lang="es-AR" dirty="0" smtClean="0"/>
              <a:t>Involucraron </a:t>
            </a:r>
            <a:r>
              <a:rPr lang="es-AR" dirty="0"/>
              <a:t>un total de </a:t>
            </a:r>
            <a:r>
              <a:rPr lang="es-AR" sz="2400" b="1" dirty="0" smtClean="0">
                <a:solidFill>
                  <a:schemeClr val="bg1"/>
                </a:solidFill>
              </a:rPr>
              <a:t>11.578.671</a:t>
            </a:r>
            <a:r>
              <a:rPr lang="es-AR" dirty="0" smtClean="0"/>
              <a:t> </a:t>
            </a:r>
            <a:r>
              <a:rPr lang="es-AR" dirty="0"/>
              <a:t>kilos</a:t>
            </a:r>
            <a:r>
              <a:rPr lang="es-AR" dirty="0" smtClean="0"/>
              <a:t>.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9171182" y="1277090"/>
            <a:ext cx="2178200" cy="340519"/>
          </a:xfrm>
          <a:prstGeom prst="round2Diag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>
                <a:solidFill>
                  <a:schemeClr val="bg1"/>
                </a:solidFill>
              </a:rPr>
              <a:t>Variación Mensual</a:t>
            </a:r>
            <a:endParaRPr lang="es-AR" sz="1400" dirty="0">
              <a:solidFill>
                <a:schemeClr val="bg1"/>
              </a:solidFill>
            </a:endParaRPr>
          </a:p>
        </p:txBody>
      </p:sp>
      <p:grpSp>
        <p:nvGrpSpPr>
          <p:cNvPr id="65" name="Grupo 64"/>
          <p:cNvGrpSpPr/>
          <p:nvPr/>
        </p:nvGrpSpPr>
        <p:grpSpPr>
          <a:xfrm>
            <a:off x="9120413" y="3082416"/>
            <a:ext cx="2228969" cy="1018055"/>
            <a:chOff x="517038" y="2879901"/>
            <a:chExt cx="2228969" cy="1018055"/>
          </a:xfrm>
        </p:grpSpPr>
        <p:sp>
          <p:nvSpPr>
            <p:cNvPr id="58" name="Rectángulo redondeado 32"/>
            <p:cNvSpPr/>
            <p:nvPr/>
          </p:nvSpPr>
          <p:spPr>
            <a:xfrm>
              <a:off x="1063818" y="2879901"/>
              <a:ext cx="1682189" cy="1016000"/>
            </a:xfrm>
            <a:custGeom>
              <a:avLst/>
              <a:gdLst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819288 w 9819288"/>
                <a:gd name="connsiteY4" fmla="*/ 13853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8365385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19288" h="1662456">
                  <a:moveTo>
                    <a:pt x="0" y="277082"/>
                  </a:moveTo>
                  <a:cubicBezTo>
                    <a:pt x="0" y="124054"/>
                    <a:pt x="124054" y="0"/>
                    <a:pt x="277082" y="0"/>
                  </a:cubicBezTo>
                  <a:lnTo>
                    <a:pt x="9542206" y="0"/>
                  </a:lnTo>
                  <a:cubicBezTo>
                    <a:pt x="9695234" y="0"/>
                    <a:pt x="9819288" y="124054"/>
                    <a:pt x="9819288" y="277082"/>
                  </a:cubicBezTo>
                  <a:cubicBezTo>
                    <a:pt x="9819288" y="646513"/>
                    <a:pt x="8365385" y="609543"/>
                    <a:pt x="8365385" y="978974"/>
                  </a:cubicBezTo>
                  <a:cubicBezTo>
                    <a:pt x="8365385" y="1132002"/>
                    <a:pt x="8340567" y="1645523"/>
                    <a:pt x="8187539" y="1645523"/>
                  </a:cubicBezTo>
                  <a:lnTo>
                    <a:pt x="277082" y="1662456"/>
                  </a:lnTo>
                  <a:cubicBezTo>
                    <a:pt x="124054" y="1662456"/>
                    <a:pt x="0" y="1538402"/>
                    <a:pt x="0" y="1385374"/>
                  </a:cubicBezTo>
                  <a:lnTo>
                    <a:pt x="0" y="2770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48" name="Grupo 47"/>
            <p:cNvGrpSpPr/>
            <p:nvPr/>
          </p:nvGrpSpPr>
          <p:grpSpPr>
            <a:xfrm>
              <a:off x="517038" y="2881956"/>
              <a:ext cx="1018278" cy="1016000"/>
              <a:chOff x="491067" y="2302932"/>
              <a:chExt cx="1018278" cy="1016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50" name="Elipse 49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1" name="CuadroTexto 50"/>
              <p:cNvSpPr txBox="1"/>
              <p:nvPr/>
            </p:nvSpPr>
            <p:spPr>
              <a:xfrm>
                <a:off x="508001" y="2610579"/>
                <a:ext cx="10013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600" b="1" dirty="0" smtClean="0"/>
                  <a:t>CABEZAS</a:t>
                </a:r>
                <a:endParaRPr lang="es-AR" sz="1600" b="1" dirty="0"/>
              </a:p>
            </p:txBody>
          </p:sp>
        </p:grpSp>
        <p:sp>
          <p:nvSpPr>
            <p:cNvPr id="43" name="CuadroTexto 42"/>
            <p:cNvSpPr txBox="1"/>
            <p:nvPr/>
          </p:nvSpPr>
          <p:spPr>
            <a:xfrm>
              <a:off x="1549972" y="3127456"/>
              <a:ext cx="10386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14</a:t>
              </a:r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,96%</a:t>
              </a:r>
              <a:endParaRPr lang="es-AR" sz="2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68" name="Grupo 67"/>
          <p:cNvGrpSpPr/>
          <p:nvPr/>
        </p:nvGrpSpPr>
        <p:grpSpPr>
          <a:xfrm>
            <a:off x="9171182" y="5290537"/>
            <a:ext cx="2228969" cy="1016000"/>
            <a:chOff x="517038" y="3961059"/>
            <a:chExt cx="2228969" cy="1016000"/>
          </a:xfrm>
        </p:grpSpPr>
        <p:sp>
          <p:nvSpPr>
            <p:cNvPr id="53" name="Rectángulo redondeado 32"/>
            <p:cNvSpPr/>
            <p:nvPr/>
          </p:nvSpPr>
          <p:spPr>
            <a:xfrm>
              <a:off x="1063818" y="3961059"/>
              <a:ext cx="1682189" cy="1016000"/>
            </a:xfrm>
            <a:custGeom>
              <a:avLst/>
              <a:gdLst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819288 w 9819288"/>
                <a:gd name="connsiteY4" fmla="*/ 13853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8365385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19288" h="1662456">
                  <a:moveTo>
                    <a:pt x="0" y="277082"/>
                  </a:moveTo>
                  <a:cubicBezTo>
                    <a:pt x="0" y="124054"/>
                    <a:pt x="124054" y="0"/>
                    <a:pt x="277082" y="0"/>
                  </a:cubicBezTo>
                  <a:lnTo>
                    <a:pt x="9542206" y="0"/>
                  </a:lnTo>
                  <a:cubicBezTo>
                    <a:pt x="9695234" y="0"/>
                    <a:pt x="9819288" y="124054"/>
                    <a:pt x="9819288" y="277082"/>
                  </a:cubicBezTo>
                  <a:cubicBezTo>
                    <a:pt x="9819288" y="646513"/>
                    <a:pt x="8365385" y="609543"/>
                    <a:pt x="8365385" y="978974"/>
                  </a:cubicBezTo>
                  <a:cubicBezTo>
                    <a:pt x="8365385" y="1132002"/>
                    <a:pt x="8340567" y="1645523"/>
                    <a:pt x="8187539" y="1645523"/>
                  </a:cubicBezTo>
                  <a:lnTo>
                    <a:pt x="277082" y="1662456"/>
                  </a:lnTo>
                  <a:cubicBezTo>
                    <a:pt x="124054" y="1662456"/>
                    <a:pt x="0" y="1538402"/>
                    <a:pt x="0" y="1385374"/>
                  </a:cubicBezTo>
                  <a:lnTo>
                    <a:pt x="0" y="27708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54" name="Grupo 53"/>
            <p:cNvGrpSpPr/>
            <p:nvPr/>
          </p:nvGrpSpPr>
          <p:grpSpPr>
            <a:xfrm>
              <a:off x="517038" y="3961059"/>
              <a:ext cx="1018278" cy="1016000"/>
              <a:chOff x="491067" y="2302932"/>
              <a:chExt cx="1018278" cy="1016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55" name="Elipse 54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6" name="CuadroTexto 55"/>
              <p:cNvSpPr txBox="1"/>
              <p:nvPr/>
            </p:nvSpPr>
            <p:spPr>
              <a:xfrm>
                <a:off x="508001" y="2610579"/>
                <a:ext cx="10013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600" b="1" dirty="0" smtClean="0"/>
                  <a:t>KILOS</a:t>
                </a:r>
                <a:endParaRPr lang="es-AR" sz="1600" b="1" dirty="0"/>
              </a:p>
            </p:txBody>
          </p:sp>
        </p:grpSp>
        <p:sp>
          <p:nvSpPr>
            <p:cNvPr id="57" name="CuadroTexto 56"/>
            <p:cNvSpPr txBox="1"/>
            <p:nvPr/>
          </p:nvSpPr>
          <p:spPr>
            <a:xfrm>
              <a:off x="1533038" y="4207150"/>
              <a:ext cx="10386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15</a:t>
              </a:r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,34%</a:t>
              </a:r>
              <a:endParaRPr lang="es-AR" sz="2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59" name="CuadroTexto 58"/>
          <p:cNvSpPr txBox="1"/>
          <p:nvPr/>
        </p:nvSpPr>
        <p:spPr>
          <a:xfrm>
            <a:off x="9191558" y="4406063"/>
            <a:ext cx="2197963" cy="578882"/>
          </a:xfrm>
          <a:prstGeom prst="round2Diag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s-AR" sz="1400" dirty="0" smtClean="0"/>
              <a:t>Variación</a:t>
            </a:r>
          </a:p>
          <a:p>
            <a:r>
              <a:rPr lang="es-AR" sz="1400" dirty="0" smtClean="0"/>
              <a:t>Dic </a:t>
            </a:r>
            <a:r>
              <a:rPr lang="es-AR" sz="1400" dirty="0" smtClean="0"/>
              <a:t>2024/ </a:t>
            </a:r>
            <a:r>
              <a:rPr lang="es-AR" sz="1400" dirty="0" smtClean="0"/>
              <a:t>Dic </a:t>
            </a:r>
            <a:r>
              <a:rPr lang="es-AR" sz="1400" dirty="0" smtClean="0"/>
              <a:t>2023</a:t>
            </a:r>
            <a:endParaRPr lang="es-AR" sz="1400" dirty="0"/>
          </a:p>
        </p:txBody>
      </p:sp>
      <p:grpSp>
        <p:nvGrpSpPr>
          <p:cNvPr id="69" name="Grupo 68"/>
          <p:cNvGrpSpPr/>
          <p:nvPr/>
        </p:nvGrpSpPr>
        <p:grpSpPr>
          <a:xfrm>
            <a:off x="9120413" y="1920193"/>
            <a:ext cx="2228969" cy="1016000"/>
            <a:chOff x="2746007" y="2879901"/>
            <a:chExt cx="2228969" cy="1016000"/>
          </a:xfrm>
        </p:grpSpPr>
        <p:sp>
          <p:nvSpPr>
            <p:cNvPr id="60" name="Rectángulo redondeado 32"/>
            <p:cNvSpPr/>
            <p:nvPr/>
          </p:nvSpPr>
          <p:spPr>
            <a:xfrm>
              <a:off x="3292787" y="2879901"/>
              <a:ext cx="1682189" cy="1016000"/>
            </a:xfrm>
            <a:custGeom>
              <a:avLst/>
              <a:gdLst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819288 w 9819288"/>
                <a:gd name="connsiteY4" fmla="*/ 13853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9542206 w 9819288"/>
                <a:gd name="connsiteY5" fmla="*/ 1662456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9057288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  <a:gd name="connsiteX0" fmla="*/ 0 w 9819288"/>
                <a:gd name="connsiteY0" fmla="*/ 277082 h 1662456"/>
                <a:gd name="connsiteX1" fmla="*/ 277082 w 9819288"/>
                <a:gd name="connsiteY1" fmla="*/ 0 h 1662456"/>
                <a:gd name="connsiteX2" fmla="*/ 9542206 w 9819288"/>
                <a:gd name="connsiteY2" fmla="*/ 0 h 1662456"/>
                <a:gd name="connsiteX3" fmla="*/ 9819288 w 9819288"/>
                <a:gd name="connsiteY3" fmla="*/ 277082 h 1662456"/>
                <a:gd name="connsiteX4" fmla="*/ 8365385 w 9819288"/>
                <a:gd name="connsiteY4" fmla="*/ 978974 h 1662456"/>
                <a:gd name="connsiteX5" fmla="*/ 8187539 w 9819288"/>
                <a:gd name="connsiteY5" fmla="*/ 1645523 h 1662456"/>
                <a:gd name="connsiteX6" fmla="*/ 277082 w 9819288"/>
                <a:gd name="connsiteY6" fmla="*/ 1662456 h 1662456"/>
                <a:gd name="connsiteX7" fmla="*/ 0 w 9819288"/>
                <a:gd name="connsiteY7" fmla="*/ 1385374 h 1662456"/>
                <a:gd name="connsiteX8" fmla="*/ 0 w 9819288"/>
                <a:gd name="connsiteY8" fmla="*/ 277082 h 166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19288" h="1662456">
                  <a:moveTo>
                    <a:pt x="0" y="277082"/>
                  </a:moveTo>
                  <a:cubicBezTo>
                    <a:pt x="0" y="124054"/>
                    <a:pt x="124054" y="0"/>
                    <a:pt x="277082" y="0"/>
                  </a:cubicBezTo>
                  <a:lnTo>
                    <a:pt x="9542206" y="0"/>
                  </a:lnTo>
                  <a:cubicBezTo>
                    <a:pt x="9695234" y="0"/>
                    <a:pt x="9819288" y="124054"/>
                    <a:pt x="9819288" y="277082"/>
                  </a:cubicBezTo>
                  <a:cubicBezTo>
                    <a:pt x="9819288" y="646513"/>
                    <a:pt x="8365385" y="609543"/>
                    <a:pt x="8365385" y="978974"/>
                  </a:cubicBezTo>
                  <a:cubicBezTo>
                    <a:pt x="8365385" y="1132002"/>
                    <a:pt x="8340567" y="1645523"/>
                    <a:pt x="8187539" y="1645523"/>
                  </a:cubicBezTo>
                  <a:lnTo>
                    <a:pt x="277082" y="1662456"/>
                  </a:lnTo>
                  <a:cubicBezTo>
                    <a:pt x="124054" y="1662456"/>
                    <a:pt x="0" y="1538402"/>
                    <a:pt x="0" y="1385374"/>
                  </a:cubicBezTo>
                  <a:lnTo>
                    <a:pt x="0" y="2770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61" name="Grupo 60"/>
            <p:cNvGrpSpPr/>
            <p:nvPr/>
          </p:nvGrpSpPr>
          <p:grpSpPr>
            <a:xfrm>
              <a:off x="2746007" y="2879901"/>
              <a:ext cx="1018278" cy="1016000"/>
              <a:chOff x="491067" y="2302932"/>
              <a:chExt cx="1018278" cy="1016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2" name="Elipse 61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63" name="CuadroTexto 62"/>
              <p:cNvSpPr txBox="1"/>
              <p:nvPr/>
            </p:nvSpPr>
            <p:spPr>
              <a:xfrm>
                <a:off x="508001" y="2610579"/>
                <a:ext cx="10013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600" b="1" dirty="0" smtClean="0"/>
                  <a:t>KILOS</a:t>
                </a:r>
                <a:endParaRPr lang="es-AR" sz="1600" b="1" dirty="0"/>
              </a:p>
            </p:txBody>
          </p:sp>
        </p:grpSp>
        <p:sp>
          <p:nvSpPr>
            <p:cNvPr id="64" name="CuadroTexto 63"/>
            <p:cNvSpPr txBox="1"/>
            <p:nvPr/>
          </p:nvSpPr>
          <p:spPr>
            <a:xfrm>
              <a:off x="3762007" y="3125992"/>
              <a:ext cx="10386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11</a:t>
              </a:r>
              <a:r>
                <a:rPr lang="es-AR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,27%</a:t>
              </a:r>
              <a:endParaRPr lang="es-AR" sz="2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83" name="CuadroTexto 82"/>
          <p:cNvSpPr txBox="1"/>
          <p:nvPr/>
        </p:nvSpPr>
        <p:spPr>
          <a:xfrm>
            <a:off x="2601864" y="965691"/>
            <a:ext cx="205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     D I C I E M B R E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85" name="CuadroTexto 84"/>
          <p:cNvSpPr txBox="1"/>
          <p:nvPr/>
        </p:nvSpPr>
        <p:spPr>
          <a:xfrm>
            <a:off x="1034952" y="6106482"/>
            <a:ext cx="7243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 smtClean="0"/>
              <a:t>(1) Datos preliminares.</a:t>
            </a:r>
          </a:p>
          <a:p>
            <a:r>
              <a:rPr lang="es-AR" sz="1000" dirty="0" smtClean="0"/>
              <a:t>Fuente</a:t>
            </a:r>
            <a:r>
              <a:rPr lang="es-AR" sz="1000" dirty="0"/>
              <a:t>: Elaboración propia en base a la </a:t>
            </a:r>
            <a:r>
              <a:rPr lang="es-AR" sz="1000" dirty="0" smtClean="0"/>
              <a:t>Encuesta de Faena de Ganado de la Provincia de Córdoba.</a:t>
            </a:r>
            <a:endParaRPr lang="es-AR" sz="1000" dirty="0"/>
          </a:p>
        </p:txBody>
      </p:sp>
      <p:sp>
        <p:nvSpPr>
          <p:cNvPr id="86" name="CuadroTexto 85"/>
          <p:cNvSpPr txBox="1"/>
          <p:nvPr/>
        </p:nvSpPr>
        <p:spPr>
          <a:xfrm>
            <a:off x="443550" y="2557279"/>
            <a:ext cx="8011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Cuadro 2. Faena de Ganado Porcino en Frigoríficos habilitados, en cabezas y kilos. Provincia de Córdoba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101385" y="824231"/>
            <a:ext cx="1523630" cy="1537004"/>
            <a:chOff x="101385" y="824231"/>
            <a:chExt cx="1523630" cy="1537004"/>
          </a:xfrm>
        </p:grpSpPr>
        <p:grpSp>
          <p:nvGrpSpPr>
            <p:cNvPr id="18" name="Grupo 17"/>
            <p:cNvGrpSpPr/>
            <p:nvPr/>
          </p:nvGrpSpPr>
          <p:grpSpPr>
            <a:xfrm>
              <a:off x="443550" y="1277090"/>
              <a:ext cx="1072089" cy="1084145"/>
              <a:chOff x="491067" y="2302932"/>
              <a:chExt cx="1016000" cy="1016000"/>
            </a:xfrm>
          </p:grpSpPr>
          <p:sp>
            <p:nvSpPr>
              <p:cNvPr id="10" name="Elipse 9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14" name="CuadroTexto 13"/>
              <p:cNvSpPr txBox="1"/>
              <p:nvPr/>
            </p:nvSpPr>
            <p:spPr>
              <a:xfrm>
                <a:off x="523161" y="2861732"/>
                <a:ext cx="956733" cy="288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400" b="1" dirty="0" smtClean="0"/>
                  <a:t>PORCINOS</a:t>
                </a:r>
                <a:endParaRPr lang="es-AR" sz="1400" b="1" dirty="0"/>
              </a:p>
            </p:txBody>
          </p:sp>
        </p:grpSp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85" y="824231"/>
              <a:ext cx="1523630" cy="994369"/>
            </a:xfrm>
            <a:prstGeom prst="rect">
              <a:avLst/>
            </a:prstGeom>
          </p:spPr>
        </p:pic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200" y="2966214"/>
            <a:ext cx="5822001" cy="27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9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ángulo redondeado 32"/>
          <p:cNvSpPr/>
          <p:nvPr/>
        </p:nvSpPr>
        <p:spPr>
          <a:xfrm>
            <a:off x="1734389" y="1047834"/>
            <a:ext cx="5374363" cy="338225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440164"/>
            <a:ext cx="11952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P O R C I N O S 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0" y="163773"/>
            <a:ext cx="6987654" cy="159073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2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CuadroTexto 22"/>
          <p:cNvSpPr txBox="1"/>
          <p:nvPr/>
        </p:nvSpPr>
        <p:spPr>
          <a:xfrm>
            <a:off x="6987654" y="67817"/>
            <a:ext cx="385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BDBEC0"/>
                </a:solidFill>
              </a:rPr>
              <a:t>FAENA DE GANADO	-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5</a:t>
            </a:r>
            <a:endParaRPr lang="es-AR" b="1" dirty="0"/>
          </a:p>
        </p:txBody>
      </p:sp>
      <p:sp>
        <p:nvSpPr>
          <p:cNvPr id="83" name="CuadroTexto 82"/>
          <p:cNvSpPr txBox="1"/>
          <p:nvPr/>
        </p:nvSpPr>
        <p:spPr>
          <a:xfrm>
            <a:off x="2749797" y="980933"/>
            <a:ext cx="229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   </a:t>
            </a:r>
            <a:r>
              <a:rPr lang="es-ES" dirty="0" smtClean="0">
                <a:solidFill>
                  <a:schemeClr val="bg1"/>
                </a:solidFill>
              </a:rPr>
              <a:t>D I C I E M B R E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7545632" y="1075513"/>
            <a:ext cx="4150207" cy="5361169"/>
          </a:xfrm>
          <a:prstGeom prst="rect">
            <a:avLst/>
          </a:prstGeom>
          <a:pattFill prst="pct7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CuadroTexto 30"/>
          <p:cNvSpPr txBox="1"/>
          <p:nvPr/>
        </p:nvSpPr>
        <p:spPr>
          <a:xfrm>
            <a:off x="7655223" y="1175628"/>
            <a:ext cx="3931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 smtClean="0"/>
              <a:t>Destino de la Faena Porcino en kilos. </a:t>
            </a:r>
          </a:p>
          <a:p>
            <a:pPr algn="ctr"/>
            <a:r>
              <a:rPr lang="es-AR" sz="1400" b="1" dirty="0" smtClean="0"/>
              <a:t>Provincia </a:t>
            </a:r>
            <a:r>
              <a:rPr lang="es-AR" sz="1400" b="1" dirty="0"/>
              <a:t>de </a:t>
            </a:r>
            <a:r>
              <a:rPr lang="es-AR" sz="1400" b="1" dirty="0" smtClean="0"/>
              <a:t>Córdoba. (1)</a:t>
            </a:r>
            <a:endParaRPr lang="es-AR" sz="1400" b="1" dirty="0"/>
          </a:p>
        </p:txBody>
      </p:sp>
      <p:sp>
        <p:nvSpPr>
          <p:cNvPr id="30" name="Rectángulo redondeado 32"/>
          <p:cNvSpPr/>
          <p:nvPr/>
        </p:nvSpPr>
        <p:spPr>
          <a:xfrm>
            <a:off x="1236164" y="1296144"/>
            <a:ext cx="5759579" cy="2074481"/>
          </a:xfrm>
          <a:custGeom>
            <a:avLst/>
            <a:gdLst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819288 w 9819288"/>
              <a:gd name="connsiteY4" fmla="*/ 13853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9542206 w 9819288"/>
              <a:gd name="connsiteY5" fmla="*/ 1662456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  <a:gd name="connsiteX0" fmla="*/ 0 w 9819288"/>
              <a:gd name="connsiteY0" fmla="*/ 277082 h 1662456"/>
              <a:gd name="connsiteX1" fmla="*/ 277082 w 9819288"/>
              <a:gd name="connsiteY1" fmla="*/ 0 h 1662456"/>
              <a:gd name="connsiteX2" fmla="*/ 9542206 w 9819288"/>
              <a:gd name="connsiteY2" fmla="*/ 0 h 1662456"/>
              <a:gd name="connsiteX3" fmla="*/ 9819288 w 9819288"/>
              <a:gd name="connsiteY3" fmla="*/ 277082 h 1662456"/>
              <a:gd name="connsiteX4" fmla="*/ 9057288 w 9819288"/>
              <a:gd name="connsiteY4" fmla="*/ 978974 h 1662456"/>
              <a:gd name="connsiteX5" fmla="*/ 8187539 w 9819288"/>
              <a:gd name="connsiteY5" fmla="*/ 1645523 h 1662456"/>
              <a:gd name="connsiteX6" fmla="*/ 277082 w 9819288"/>
              <a:gd name="connsiteY6" fmla="*/ 1662456 h 1662456"/>
              <a:gd name="connsiteX7" fmla="*/ 0 w 9819288"/>
              <a:gd name="connsiteY7" fmla="*/ 1385374 h 1662456"/>
              <a:gd name="connsiteX8" fmla="*/ 0 w 9819288"/>
              <a:gd name="connsiteY8" fmla="*/ 277082 h 16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19288" h="1662456">
                <a:moveTo>
                  <a:pt x="0" y="277082"/>
                </a:moveTo>
                <a:cubicBezTo>
                  <a:pt x="0" y="124054"/>
                  <a:pt x="124054" y="0"/>
                  <a:pt x="277082" y="0"/>
                </a:cubicBezTo>
                <a:lnTo>
                  <a:pt x="9542206" y="0"/>
                </a:lnTo>
                <a:cubicBezTo>
                  <a:pt x="9695234" y="0"/>
                  <a:pt x="9819288" y="124054"/>
                  <a:pt x="9819288" y="277082"/>
                </a:cubicBezTo>
                <a:cubicBezTo>
                  <a:pt x="9819288" y="646513"/>
                  <a:pt x="9057288" y="609543"/>
                  <a:pt x="9057288" y="978974"/>
                </a:cubicBezTo>
                <a:cubicBezTo>
                  <a:pt x="9057288" y="1132002"/>
                  <a:pt x="8340567" y="1645523"/>
                  <a:pt x="8187539" y="1645523"/>
                </a:cubicBezTo>
                <a:lnTo>
                  <a:pt x="277082" y="1662456"/>
                </a:lnTo>
                <a:cubicBezTo>
                  <a:pt x="124054" y="1662456"/>
                  <a:pt x="0" y="1538402"/>
                  <a:pt x="0" y="1385374"/>
                </a:cubicBezTo>
                <a:lnTo>
                  <a:pt x="0" y="277082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CuadroTexto 31"/>
          <p:cNvSpPr txBox="1"/>
          <p:nvPr/>
        </p:nvSpPr>
        <p:spPr>
          <a:xfrm>
            <a:off x="1736455" y="1308523"/>
            <a:ext cx="45779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/>
              <a:t>El aumento</a:t>
            </a:r>
            <a:r>
              <a:rPr lang="es-AR" sz="1600" dirty="0" smtClean="0"/>
              <a:t> </a:t>
            </a:r>
            <a:r>
              <a:rPr lang="es-AR" sz="1600" dirty="0" smtClean="0"/>
              <a:t>en </a:t>
            </a:r>
            <a:r>
              <a:rPr lang="es-AR" sz="1600" dirty="0"/>
              <a:t>el total de kilos porcinos faenados </a:t>
            </a:r>
            <a:r>
              <a:rPr lang="es-AR" sz="1600" dirty="0" smtClean="0"/>
              <a:t>en </a:t>
            </a:r>
            <a:r>
              <a:rPr lang="es-AR" sz="1600" dirty="0" smtClean="0"/>
              <a:t>diciembre </a:t>
            </a:r>
            <a:r>
              <a:rPr lang="es-AR" sz="1600" dirty="0" smtClean="0"/>
              <a:t>de 2024 </a:t>
            </a:r>
            <a:r>
              <a:rPr lang="es-AR" sz="1600" dirty="0"/>
              <a:t>fue provocado principalmente por “cachorros, capones y hembras s/s</a:t>
            </a:r>
            <a:r>
              <a:rPr lang="es-AR" sz="1600" dirty="0" smtClean="0"/>
              <a:t>” </a:t>
            </a:r>
            <a:r>
              <a:rPr lang="es-AR" sz="1600" dirty="0" smtClean="0"/>
              <a:t>(850.920 </a:t>
            </a:r>
            <a:r>
              <a:rPr lang="es-AR" sz="1600" dirty="0" smtClean="0"/>
              <a:t>kilos </a:t>
            </a:r>
            <a:r>
              <a:rPr lang="es-AR" sz="1600" dirty="0" smtClean="0"/>
              <a:t>más </a:t>
            </a:r>
            <a:r>
              <a:rPr lang="es-AR" sz="1600" dirty="0" smtClean="0"/>
              <a:t>que el mes anterior) seguido por la faena de “macho entero </a:t>
            </a:r>
            <a:r>
              <a:rPr lang="es-AR" sz="1600" dirty="0" err="1" smtClean="0"/>
              <a:t>inmunocastrado</a:t>
            </a:r>
            <a:r>
              <a:rPr lang="es-AR" sz="1600" dirty="0" smtClean="0"/>
              <a:t>” </a:t>
            </a:r>
            <a:r>
              <a:rPr lang="es-AR" sz="1600" dirty="0" smtClean="0"/>
              <a:t>(</a:t>
            </a:r>
            <a:r>
              <a:rPr lang="es-AR" sz="1600" dirty="0" smtClean="0"/>
              <a:t>305</a:t>
            </a:r>
            <a:r>
              <a:rPr lang="es-AR" sz="1600" dirty="0" smtClean="0"/>
              <a:t>.156 </a:t>
            </a:r>
            <a:r>
              <a:rPr lang="es-AR" sz="1600" dirty="0" smtClean="0"/>
              <a:t>kilos </a:t>
            </a:r>
            <a:r>
              <a:rPr lang="es-AR" sz="1600" dirty="0" smtClean="0"/>
              <a:t>superiore</a:t>
            </a:r>
            <a:r>
              <a:rPr lang="es-AR" sz="1600" dirty="0" smtClean="0"/>
              <a:t>s </a:t>
            </a:r>
            <a:r>
              <a:rPr lang="es-AR" sz="1600" dirty="0" smtClean="0"/>
              <a:t>al mes pasado) </a:t>
            </a:r>
            <a:r>
              <a:rPr lang="es-AR" sz="1600" dirty="0"/>
              <a:t>de acuerdo a la incidencia que tuvo en el total faenado. 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-43496" y="809496"/>
            <a:ext cx="1523630" cy="1537004"/>
            <a:chOff x="101385" y="824231"/>
            <a:chExt cx="1523630" cy="1537004"/>
          </a:xfrm>
        </p:grpSpPr>
        <p:grpSp>
          <p:nvGrpSpPr>
            <p:cNvPr id="20" name="Grupo 19"/>
            <p:cNvGrpSpPr/>
            <p:nvPr/>
          </p:nvGrpSpPr>
          <p:grpSpPr>
            <a:xfrm>
              <a:off x="443550" y="1277090"/>
              <a:ext cx="1072089" cy="1084145"/>
              <a:chOff x="491067" y="2302932"/>
              <a:chExt cx="1016000" cy="1016000"/>
            </a:xfrm>
          </p:grpSpPr>
          <p:sp>
            <p:nvSpPr>
              <p:cNvPr id="27" name="Elipse 26"/>
              <p:cNvSpPr/>
              <p:nvPr/>
            </p:nvSpPr>
            <p:spPr>
              <a:xfrm>
                <a:off x="491067" y="2302932"/>
                <a:ext cx="1016000" cy="1016000"/>
              </a:xfrm>
              <a:prstGeom prst="ellipse">
                <a:avLst/>
              </a:prstGeom>
              <a:solidFill>
                <a:srgbClr val="F0F1F2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8" name="CuadroTexto 27"/>
              <p:cNvSpPr txBox="1"/>
              <p:nvPr/>
            </p:nvSpPr>
            <p:spPr>
              <a:xfrm>
                <a:off x="523161" y="2861732"/>
                <a:ext cx="956733" cy="288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sz="1400" b="1" dirty="0" smtClean="0"/>
                  <a:t>PORCINOS</a:t>
                </a:r>
                <a:endParaRPr lang="es-AR" sz="1400" b="1" dirty="0"/>
              </a:p>
            </p:txBody>
          </p:sp>
        </p:grpSp>
        <p:pic>
          <p:nvPicPr>
            <p:cNvPr id="26" name="Imagen 25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85" y="824231"/>
              <a:ext cx="1523630" cy="994369"/>
            </a:xfrm>
            <a:prstGeom prst="rect">
              <a:avLst/>
            </a:prstGeom>
          </p:spPr>
        </p:pic>
      </p:grpSp>
      <p:graphicFrame>
        <p:nvGraphicFramePr>
          <p:cNvPr id="33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063839"/>
              </p:ext>
            </p:extLst>
          </p:nvPr>
        </p:nvGraphicFramePr>
        <p:xfrm>
          <a:off x="7033844" y="1564389"/>
          <a:ext cx="4878917" cy="5175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1440" y="1820419"/>
            <a:ext cx="4556808" cy="471637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6061" y="3823421"/>
            <a:ext cx="3884750" cy="15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64892" y="629587"/>
            <a:ext cx="118272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/>
              <a:t>AUTORIDADES</a:t>
            </a:r>
          </a:p>
          <a:p>
            <a:pPr algn="ctr"/>
            <a:endParaRPr lang="es-AR" sz="3200" b="1" dirty="0" smtClean="0"/>
          </a:p>
          <a:p>
            <a:pPr algn="ctr"/>
            <a:endParaRPr lang="es-AR" sz="1600" b="1" dirty="0"/>
          </a:p>
          <a:p>
            <a:pPr algn="ctr"/>
            <a:r>
              <a:rPr lang="es-AR" sz="1400" b="1" dirty="0" smtClean="0"/>
              <a:t>DIRECTOR GENERAL DE ESTADÍSTICA Y CENSOS</a:t>
            </a:r>
          </a:p>
          <a:p>
            <a:pPr algn="ctr"/>
            <a:r>
              <a:rPr lang="es-ES" sz="1200" i="1" dirty="0" smtClean="0"/>
              <a:t>Dr. Ariel </a:t>
            </a:r>
            <a:r>
              <a:rPr lang="es-ES" sz="1200" i="1" dirty="0" err="1" smtClean="0"/>
              <a:t>Barraud</a:t>
            </a:r>
            <a:endParaRPr lang="es-ES" sz="1200" i="1" dirty="0" smtClean="0"/>
          </a:p>
          <a:p>
            <a:pPr algn="ctr"/>
            <a:endParaRPr lang="es-AR" sz="1200" i="1" dirty="0"/>
          </a:p>
          <a:p>
            <a:pPr algn="ctr"/>
            <a:r>
              <a:rPr lang="es-AR" sz="1400" b="1" dirty="0" smtClean="0"/>
              <a:t>DIRECTORA DE ESTADÍSTICAS SOCIOECONÓMICAS</a:t>
            </a:r>
          </a:p>
          <a:p>
            <a:pPr algn="ctr"/>
            <a:r>
              <a:rPr lang="es-AR" sz="1200" i="1" dirty="0" err="1" smtClean="0"/>
              <a:t>Mgter</a:t>
            </a:r>
            <a:r>
              <a:rPr lang="es-AR" sz="1200" i="1" dirty="0" smtClean="0"/>
              <a:t>. Mariana Díaz</a:t>
            </a:r>
          </a:p>
          <a:p>
            <a:pPr algn="ctr"/>
            <a:endParaRPr lang="es-AR" sz="1600" i="1" dirty="0"/>
          </a:p>
          <a:p>
            <a:pPr algn="ctr"/>
            <a:r>
              <a:rPr lang="es-AR" sz="1400" b="1" dirty="0" smtClean="0"/>
              <a:t>DIRECTORA DE COORDINACIÓN OPERATIVA</a:t>
            </a:r>
          </a:p>
          <a:p>
            <a:pPr algn="ctr"/>
            <a:r>
              <a:rPr lang="es-AR" sz="1200" i="1" dirty="0" err="1" smtClean="0"/>
              <a:t>Mgter</a:t>
            </a:r>
            <a:r>
              <a:rPr lang="es-AR" sz="1200" i="1" dirty="0" smtClean="0"/>
              <a:t>. Regina </a:t>
            </a:r>
            <a:r>
              <a:rPr lang="es-AR" sz="1200" i="1" dirty="0" err="1" smtClean="0"/>
              <a:t>Cavallin</a:t>
            </a:r>
            <a:endParaRPr lang="es-AR" sz="1600" b="1" i="1" dirty="0" smtClean="0"/>
          </a:p>
          <a:p>
            <a:pPr algn="ctr"/>
            <a:endParaRPr lang="es-AR" sz="1600" b="1" i="1" dirty="0"/>
          </a:p>
          <a:p>
            <a:pPr algn="ctr"/>
            <a:r>
              <a:rPr lang="es-AR" sz="1400" b="1" dirty="0" smtClean="0"/>
              <a:t>ANALISTA TÉCNICO </a:t>
            </a:r>
          </a:p>
          <a:p>
            <a:pPr algn="ctr"/>
            <a:r>
              <a:rPr lang="es-AR" sz="1200" i="1" dirty="0" err="1" smtClean="0"/>
              <a:t>Cra</a:t>
            </a:r>
            <a:r>
              <a:rPr lang="es-AR" sz="1200" i="1" dirty="0" smtClean="0"/>
              <a:t>. Alejandra Gonz</a:t>
            </a:r>
            <a:r>
              <a:rPr lang="es-AR" sz="1200" i="1" dirty="0"/>
              <a:t>á</a:t>
            </a:r>
            <a:r>
              <a:rPr lang="es-AR" sz="1200" i="1" dirty="0" smtClean="0"/>
              <a:t>lez</a:t>
            </a:r>
          </a:p>
          <a:p>
            <a:pPr algn="ctr"/>
            <a:endParaRPr lang="es-AR" sz="1600" b="1" i="1" dirty="0"/>
          </a:p>
          <a:p>
            <a:pPr algn="ctr"/>
            <a:r>
              <a:rPr lang="es-AR" sz="1400" b="1" dirty="0" smtClean="0"/>
              <a:t>RELEVAMIENTO DE CAMPO</a:t>
            </a:r>
          </a:p>
          <a:p>
            <a:pPr algn="ctr"/>
            <a:r>
              <a:rPr lang="es-AR" sz="1200" i="1" dirty="0" err="1" smtClean="0"/>
              <a:t>Dipl</a:t>
            </a:r>
            <a:r>
              <a:rPr lang="es-AR" sz="1200" i="1" dirty="0" smtClean="0"/>
              <a:t>. Valeria </a:t>
            </a:r>
            <a:r>
              <a:rPr lang="es-AR" sz="1200" i="1" dirty="0" err="1" smtClean="0"/>
              <a:t>Ipolito</a:t>
            </a:r>
            <a:endParaRPr lang="es-AR" sz="1200" i="1" dirty="0"/>
          </a:p>
        </p:txBody>
      </p:sp>
      <p:sp>
        <p:nvSpPr>
          <p:cNvPr id="22" name="Rectángulo 21"/>
          <p:cNvSpPr/>
          <p:nvPr/>
        </p:nvSpPr>
        <p:spPr>
          <a:xfrm>
            <a:off x="0" y="163773"/>
            <a:ext cx="1220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7" name="image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28" b="1"/>
          <a:stretch/>
        </p:blipFill>
        <p:spPr bwMode="auto">
          <a:xfrm>
            <a:off x="394855" y="6032067"/>
            <a:ext cx="11513127" cy="384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063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6641</TotalTime>
  <Words>707</Words>
  <Application>Microsoft Office PowerPoint</Application>
  <PresentationFormat>Panorámica</PresentationFormat>
  <Paragraphs>94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 Cordoba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Aldana Bambicha</dc:creator>
  <cp:lastModifiedBy>GONNEW</cp:lastModifiedBy>
  <cp:revision>469</cp:revision>
  <dcterms:created xsi:type="dcterms:W3CDTF">2021-11-22T15:56:27Z</dcterms:created>
  <dcterms:modified xsi:type="dcterms:W3CDTF">2025-01-23T12:58:14Z</dcterms:modified>
</cp:coreProperties>
</file>