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ppt/charts/chart9.xml" ContentType="application/vnd.openxmlformats-officedocument.drawingml.chart+xml"/>
  <Override PartName="/ppt/drawings/drawing7.xml" ContentType="application/vnd.openxmlformats-officedocument.drawingml.chartshapes+xml"/>
  <Override PartName="/ppt/charts/chart10.xml" ContentType="application/vnd.openxmlformats-officedocument.drawingml.chart+xml"/>
  <Override PartName="/ppt/drawings/drawing8.xml" ContentType="application/vnd.openxmlformats-officedocument.drawingml.chartshapes+xml"/>
  <Override PartName="/ppt/charts/chart11.xml" ContentType="application/vnd.openxmlformats-officedocument.drawingml.chart+xml"/>
  <Override PartName="/ppt/drawings/drawing9.xml" ContentType="application/vnd.openxmlformats-officedocument.drawingml.chartshapes+xml"/>
  <Override PartName="/ppt/charts/chart12.xml" ContentType="application/vnd.openxmlformats-officedocument.drawingml.chart+xml"/>
  <Override PartName="/ppt/drawings/drawing10.xml" ContentType="application/vnd.openxmlformats-officedocument.drawingml.chartshapes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77" r:id="rId8"/>
    <p:sldId id="265" r:id="rId9"/>
    <p:sldId id="278" r:id="rId10"/>
    <p:sldId id="279" r:id="rId11"/>
    <p:sldId id="280" r:id="rId12"/>
    <p:sldId id="270" r:id="rId13"/>
    <p:sldId id="276" r:id="rId14"/>
    <p:sldId id="272" r:id="rId15"/>
    <p:sldId id="274" r:id="rId16"/>
    <p:sldId id="275" r:id="rId17"/>
    <p:sldId id="259" r:id="rId18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NNEW" initials="G" lastIdx="0" clrIdx="0">
    <p:extLst>
      <p:ext uri="{19B8F6BF-5375-455C-9EA6-DF929625EA0E}">
        <p15:presenceInfo xmlns:p15="http://schemas.microsoft.com/office/powerpoint/2012/main" userId="GONNE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B099"/>
    <a:srgbClr val="EBB0D3"/>
    <a:srgbClr val="F5B6A7"/>
    <a:srgbClr val="00487E"/>
    <a:srgbClr val="BFBFBF"/>
    <a:srgbClr val="CC3300"/>
    <a:srgbClr val="A06A29"/>
    <a:srgbClr val="B3540F"/>
    <a:srgbClr val="595959"/>
    <a:srgbClr val="764E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364" autoAdjust="0"/>
  </p:normalViewPr>
  <p:slideViewPr>
    <p:cSldViewPr snapToGrid="0">
      <p:cViewPr varScale="1">
        <p:scale>
          <a:sx n="73" d="100"/>
          <a:sy n="73" d="100"/>
        </p:scale>
        <p:origin x="111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27311058490\Downloads\Gr&#225;ficos%20para%20Presentaci&#243;n_PPT%20(2)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27311058490\Downloads\Gr&#225;ficos%20para%20Presentaci&#243;n_PPT%20(2)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Users\27311058490\Downloads\Gr&#225;ficos%20para%20Presentaci&#243;n_PPT%20(2)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Users\27311058490\Downloads\Gr&#225;ficos%20para%20Presentaci&#243;n_PPT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27311058490\Downloads\Gr&#225;ficos%20para%20Presentaci&#243;n_PPT%20(2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27311058490\Downloads\Gr&#225;ficos%20para%20Presentaci&#243;n_PPT%20(2)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27311058490\Downloads\Gr&#225;ficos%20para%20Presentaci&#243;n_PPT%20(2)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7311058490\Downloads\Gr&#225;ficos%20para%20Presentaci&#243;n_PPT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27311058490\Downloads\Gr&#225;ficos%20para%20Presentaci&#243;n_PPT%20(2)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27311058490\Downloads\Gr&#225;ficos%20para%20Presentaci&#243;n_PPT%20(2)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27311058490\Downloads\Gr&#225;ficos%20para%20Presentaci&#243;n_PPT%20(2)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27311058490\Downloads\Gr&#225;ficos%20para%20Presentaci&#243;n_PPT%20(2)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Aldana\Desktop\Gr&#225;ficos%20para%20Presentaci&#243;n_PPT%20(3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622286915436459E-2"/>
          <c:y val="0.27338434006950302"/>
          <c:w val="0.88622274318602445"/>
          <c:h val="0.68709553505348331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764E4E"/>
            </a:solidFill>
            <a:ln>
              <a:noFill/>
            </a:ln>
            <a:effectLst/>
          </c:spPr>
          <c:invertIfNegative val="0"/>
          <c:cat>
            <c:strRef>
              <c:f>'[Gráficos para Presentación_PPT (2).xlsx]varInterCorr'!$Y$27:$Y$36</c:f>
              <c:strCache>
                <c:ptCount val="10"/>
                <c:pt idx="0">
                  <c:v>FINANCIERO</c:v>
                </c:pt>
                <c:pt idx="1">
                  <c:v>HOTELES</c:v>
                </c:pt>
                <c:pt idx="2">
                  <c:v>SERV.
DOMES.</c:v>
                </c:pt>
                <c:pt idx="3">
                  <c:v>ADM. PÚBLICA</c:v>
                </c:pt>
                <c:pt idx="4">
                  <c:v>ENSEÑANZA</c:v>
                </c:pt>
                <c:pt idx="5">
                  <c:v>COMERCIO</c:v>
                </c:pt>
                <c:pt idx="6">
                  <c:v>SALUD</c:v>
                </c:pt>
                <c:pt idx="7">
                  <c:v>INMOBILIARIA</c:v>
                </c:pt>
                <c:pt idx="8">
                  <c:v>TRANSP</c:v>
                </c:pt>
                <c:pt idx="9">
                  <c:v>OTROS SS. COMUN.</c:v>
                </c:pt>
              </c:strCache>
            </c:strRef>
          </c:cat>
          <c:val>
            <c:numRef>
              <c:f>'[Gráficos para Presentación_PPT (2).xlsx]varInterCorr'!$Z$27:$Z$36</c:f>
              <c:numCache>
                <c:formatCode>#,##0.00</c:formatCode>
                <c:ptCount val="10"/>
                <c:pt idx="0">
                  <c:v>244.19015532749145</c:v>
                </c:pt>
                <c:pt idx="1">
                  <c:v>179.43710427137597</c:v>
                </c:pt>
                <c:pt idx="2">
                  <c:v>154.04285675459323</c:v>
                </c:pt>
                <c:pt idx="3">
                  <c:v>152.02513325760515</c:v>
                </c:pt>
                <c:pt idx="4">
                  <c:v>148.61547740799153</c:v>
                </c:pt>
                <c:pt idx="5">
                  <c:v>130.12034225424296</c:v>
                </c:pt>
                <c:pt idx="6">
                  <c:v>124.05599240874756</c:v>
                </c:pt>
                <c:pt idx="7">
                  <c:v>121.4483319971487</c:v>
                </c:pt>
                <c:pt idx="8">
                  <c:v>111.0886416446113</c:v>
                </c:pt>
                <c:pt idx="9">
                  <c:v>87.490275377084558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59-4282-83EE-BDDA7041AD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overlap val="20"/>
        <c:axId val="-524256384"/>
        <c:axId val="-524255840"/>
      </c:barChart>
      <c:catAx>
        <c:axId val="-524256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-524255840"/>
        <c:crosses val="autoZero"/>
        <c:auto val="1"/>
        <c:lblAlgn val="ctr"/>
        <c:lblOffset val="1000"/>
        <c:noMultiLvlLbl val="0"/>
      </c:catAx>
      <c:valAx>
        <c:axId val="-524255840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-524256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070875850753008E-2"/>
          <c:y val="0.1794450536013758"/>
          <c:w val="0.97915125609299025"/>
          <c:h val="0.7213976632078982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EBB099"/>
            </a:solidFill>
          </c:spPr>
          <c:invertIfNegative val="0"/>
          <c:dLbls>
            <c:dLbl>
              <c:idx val="18"/>
              <c:tx>
                <c:rich>
                  <a:bodyPr/>
                  <a:lstStyle/>
                  <a:p>
                    <a:r>
                      <a:rPr lang="en-US" smtClean="0"/>
                      <a:t>-2,3%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E40-49DD-9202-B5E9F16A0ED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ES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'[Gráficos para Presentación_PPT (2).xlsx]var. interanual ppales categ'!$B$56:$T$56</c:f>
              <c:numCache>
                <c:formatCode>General</c:formatCode>
                <c:ptCount val="1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</c:numCache>
            </c:numRef>
          </c:cat>
          <c:val>
            <c:numRef>
              <c:f>'[Gráficos para Presentación_PPT (2).xlsx]var. interanual ppales categ'!$B$57:$T$57</c:f>
              <c:numCache>
                <c:formatCode>0.0%</c:formatCode>
                <c:ptCount val="19"/>
                <c:pt idx="0">
                  <c:v>0.16261277280978503</c:v>
                </c:pt>
                <c:pt idx="1">
                  <c:v>7.8535815294264122E-2</c:v>
                </c:pt>
                <c:pt idx="2">
                  <c:v>0.12457014668827937</c:v>
                </c:pt>
                <c:pt idx="3">
                  <c:v>4.8692221270987712E-2</c:v>
                </c:pt>
                <c:pt idx="4">
                  <c:v>-2.3599994526385504E-2</c:v>
                </c:pt>
                <c:pt idx="5">
                  <c:v>9.0681383871486165E-2</c:v>
                </c:pt>
                <c:pt idx="6">
                  <c:v>5.9330968561380537E-2</c:v>
                </c:pt>
                <c:pt idx="7">
                  <c:v>-2.5773488361960473E-2</c:v>
                </c:pt>
                <c:pt idx="8">
                  <c:v>6.2607139591501548E-2</c:v>
                </c:pt>
                <c:pt idx="9">
                  <c:v>-4.0645782662979246E-2</c:v>
                </c:pt>
                <c:pt idx="10">
                  <c:v>1.7684694245233112E-2</c:v>
                </c:pt>
                <c:pt idx="11">
                  <c:v>-4.7877683843453589E-3</c:v>
                </c:pt>
                <c:pt idx="12">
                  <c:v>6.1311926323659671E-2</c:v>
                </c:pt>
                <c:pt idx="13">
                  <c:v>-2.7863816115605622E-2</c:v>
                </c:pt>
                <c:pt idx="14">
                  <c:v>-4.5805205489155676E-2</c:v>
                </c:pt>
                <c:pt idx="15">
                  <c:v>-9.1350628997982186E-2</c:v>
                </c:pt>
                <c:pt idx="16">
                  <c:v>0.10633042505009316</c:v>
                </c:pt>
                <c:pt idx="17">
                  <c:v>6.521343956079817E-2</c:v>
                </c:pt>
                <c:pt idx="18">
                  <c:v>-2.3803893330294534E-2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D3-4123-87D3-EAB1840FBA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77485216"/>
        <c:axId val="-477484128"/>
      </c:barChart>
      <c:catAx>
        <c:axId val="-4774852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-477484128"/>
        <c:crosses val="autoZero"/>
        <c:auto val="1"/>
        <c:lblAlgn val="ctr"/>
        <c:lblOffset val="100"/>
        <c:noMultiLvlLbl val="0"/>
      </c:catAx>
      <c:valAx>
        <c:axId val="-477484128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one"/>
        <c:crossAx val="-477485216"/>
        <c:crosses val="autoZero"/>
        <c:crossBetween val="between"/>
        <c:majorUnit val="5.0000000000000024E-2"/>
        <c:minorUnit val="4.0000000000000114E-3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+mj-lt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070887886482775E-2"/>
          <c:y val="0.19783567900394294"/>
          <c:w val="0.97915125609299059"/>
          <c:h val="0.5873944064709867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/>
            </a:solidFill>
          </c:spPr>
          <c:invertIfNegative val="0"/>
          <c:dLbls>
            <c:dLbl>
              <c:idx val="18"/>
              <c:layout>
                <c:manualLayout>
                  <c:x val="0"/>
                  <c:y val="5.517237384568823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130,2%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31-4863-ACD7-4E305E8A1FE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ES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'[Gráficos para Presentación_PPT (2).xlsx]var. interanual ppales categ'!$B$3:$R$3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'[Gráficos para Presentación_PPT (2).xlsx]var. interanual ppales categ'!$B$58:$T$58</c:f>
              <c:numCache>
                <c:formatCode>0.0%</c:formatCode>
                <c:ptCount val="19"/>
                <c:pt idx="0">
                  <c:v>0.26409858262869013</c:v>
                </c:pt>
                <c:pt idx="1">
                  <c:v>0.18908264931385621</c:v>
                </c:pt>
                <c:pt idx="2">
                  <c:v>0.29333814274415837</c:v>
                </c:pt>
                <c:pt idx="3">
                  <c:v>0.29389336521263965</c:v>
                </c:pt>
                <c:pt idx="4">
                  <c:v>0.11777376272451878</c:v>
                </c:pt>
                <c:pt idx="5">
                  <c:v>0.31949591401200106</c:v>
                </c:pt>
                <c:pt idx="6">
                  <c:v>0.28688589423760336</c:v>
                </c:pt>
                <c:pt idx="7">
                  <c:v>0.19133500535304471</c:v>
                </c:pt>
                <c:pt idx="8">
                  <c:v>0.26715768654441807</c:v>
                </c:pt>
                <c:pt idx="9">
                  <c:v>0.35052997051897705</c:v>
                </c:pt>
                <c:pt idx="10">
                  <c:v>0.35256731983416345</c:v>
                </c:pt>
                <c:pt idx="11">
                  <c:v>0.38008282933243831</c:v>
                </c:pt>
                <c:pt idx="12">
                  <c:v>0.30489400621910123</c:v>
                </c:pt>
                <c:pt idx="13">
                  <c:v>0.45121717545663498</c:v>
                </c:pt>
                <c:pt idx="14">
                  <c:v>0.46524463135808292</c:v>
                </c:pt>
                <c:pt idx="15">
                  <c:v>0.3591025014610012</c:v>
                </c:pt>
                <c:pt idx="16" formatCode="0.00%">
                  <c:v>0.6677218963199556</c:v>
                </c:pt>
                <c:pt idx="17" formatCode="0.00%">
                  <c:v>0.80346080445960988</c:v>
                </c:pt>
                <c:pt idx="18" formatCode="0.00%">
                  <c:v>1.3012034225424296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31-4863-ACD7-4E305E8A1F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77487936"/>
        <c:axId val="-477487392"/>
      </c:barChart>
      <c:catAx>
        <c:axId val="-4774879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-477487392"/>
        <c:crosses val="autoZero"/>
        <c:auto val="1"/>
        <c:lblAlgn val="ctr"/>
        <c:lblOffset val="100"/>
        <c:noMultiLvlLbl val="0"/>
      </c:catAx>
      <c:valAx>
        <c:axId val="-477487392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one"/>
        <c:crossAx val="-477487936"/>
        <c:crosses val="autoZero"/>
        <c:crossBetween val="between"/>
        <c:majorUnit val="5.0000000000000024E-2"/>
        <c:minorUnit val="4.0000000000000114E-3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+mj-lt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070875850753001E-2"/>
          <c:y val="0.22957833689738291"/>
          <c:w val="0.97915125609299014"/>
          <c:h val="0.67126440281875777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77725648"/>
        <c:axId val="-477714768"/>
      </c:barChart>
      <c:catAx>
        <c:axId val="-477725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-477714768"/>
        <c:crosses val="autoZero"/>
        <c:auto val="1"/>
        <c:lblAlgn val="ctr"/>
        <c:lblOffset val="100"/>
        <c:noMultiLvlLbl val="0"/>
      </c:catAx>
      <c:valAx>
        <c:axId val="-477714768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one"/>
        <c:crossAx val="-477725648"/>
        <c:crosses val="autoZero"/>
        <c:crossBetween val="between"/>
        <c:majorUnit val="5.0000000000000024E-2"/>
        <c:minorUnit val="4.0000000000000114E-3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+mj-lt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45158195295886"/>
          <c:y val="0.20841893252769436"/>
          <c:w val="0.79269280267910414"/>
          <c:h val="0.57676396190657442"/>
        </c:manualLayout>
      </c:layout>
      <c:lineChart>
        <c:grouping val="standard"/>
        <c:varyColors val="0"/>
        <c:ser>
          <c:idx val="2"/>
          <c:order val="1"/>
          <c:tx>
            <c:strRef>
              <c:f>'[Gráficos para Presentación_PPT (2).xlsx]PGB_VAB'!$C$1</c:f>
              <c:strCache>
                <c:ptCount val="1"/>
                <c:pt idx="0">
                  <c:v>VAB Const</c:v>
                </c:pt>
              </c:strCache>
            </c:strRef>
          </c:tx>
          <c:spPr>
            <a:ln w="28575" cap="sq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chemeClr val="accent4">
                  <a:lumMod val="75000"/>
                </a:schemeClr>
              </a:solidFill>
              <a:ln w="9525">
                <a:solidFill>
                  <a:schemeClr val="accent1">
                    <a:lumMod val="50000"/>
                  </a:schemeClr>
                </a:solidFill>
              </a:ln>
              <a:effectLst/>
            </c:spPr>
          </c:marker>
          <c:cat>
            <c:numRef>
              <c:f>'[Gráficos para Presentación_PPT (2).xlsx]PGB_VAB'!$A$2:$A$21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'[Gráficos para Presentación_PPT (2).xlsx]PGB_VAB'!$C$2:$C$21</c:f>
              <c:numCache>
                <c:formatCode>_ * #,##0_ ;_ * \-#,##0_ ;_ * "-"??_ ;_ @_ </c:formatCode>
                <c:ptCount val="20"/>
                <c:pt idx="0">
                  <c:v>412427.45938339259</c:v>
                </c:pt>
                <c:pt idx="1">
                  <c:v>450303.33233439946</c:v>
                </c:pt>
                <c:pt idx="2">
                  <c:v>484489.08634231647</c:v>
                </c:pt>
                <c:pt idx="3">
                  <c:v>523313.96210307459</c:v>
                </c:pt>
                <c:pt idx="4">
                  <c:v>542819.28082321479</c:v>
                </c:pt>
                <c:pt idx="5">
                  <c:v>511683.81018198718</c:v>
                </c:pt>
                <c:pt idx="6">
                  <c:v>562997.53665260295</c:v>
                </c:pt>
                <c:pt idx="7">
                  <c:v>593520.27043628809</c:v>
                </c:pt>
                <c:pt idx="8">
                  <c:v>585086.28899990558</c:v>
                </c:pt>
                <c:pt idx="9">
                  <c:v>597995.54953390593</c:v>
                </c:pt>
                <c:pt idx="10">
                  <c:v>587117.33858283039</c:v>
                </c:pt>
                <c:pt idx="11">
                  <c:v>602940.23175298283</c:v>
                </c:pt>
                <c:pt idx="12">
                  <c:v>589623.05548802717</c:v>
                </c:pt>
                <c:pt idx="13">
                  <c:v>604787.14515303494</c:v>
                </c:pt>
                <c:pt idx="14">
                  <c:v>588532.68865860905</c:v>
                </c:pt>
                <c:pt idx="15">
                  <c:v>579043.41265569476</c:v>
                </c:pt>
                <c:pt idx="16">
                  <c:v>521692.24557111767</c:v>
                </c:pt>
                <c:pt idx="17">
                  <c:v>576254.46060357173</c:v>
                </c:pt>
                <c:pt idx="18">
                  <c:v>605510.91224860458</c:v>
                </c:pt>
                <c:pt idx="19">
                  <c:v>596145.48796194838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5D9-46B8-883B-EDAC5B1AF2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477722928"/>
        <c:axId val="-477721840"/>
      </c:lineChart>
      <c:lineChart>
        <c:grouping val="standard"/>
        <c:varyColors val="0"/>
        <c:ser>
          <c:idx val="1"/>
          <c:order val="0"/>
          <c:tx>
            <c:strRef>
              <c:f>'[Gráficos para Presentación_PPT (2).xlsx]PGB_VAB'!$B$1</c:f>
              <c:strCache>
                <c:ptCount val="1"/>
                <c:pt idx="0">
                  <c:v>PGB Const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2">
                  <a:lumMod val="75000"/>
                </a:schemeClr>
              </a:solidFill>
              <a:ln w="9525">
                <a:solidFill>
                  <a:srgbClr val="CFCFCF"/>
                </a:solidFill>
              </a:ln>
              <a:effectLst/>
            </c:spPr>
          </c:marker>
          <c:cat>
            <c:numRef>
              <c:f>'[Gráficos para Presentación_PPT (2).xlsx]PGB_VAB'!$A$2:$A$21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'[Gráficos para Presentación_PPT (2).xlsx]PGB_VAB'!$B$2:$B$21</c:f>
              <c:numCache>
                <c:formatCode>#,##0</c:formatCode>
                <c:ptCount val="20"/>
                <c:pt idx="0">
                  <c:v>34389.296204032609</c:v>
                </c:pt>
                <c:pt idx="1">
                  <c:v>40130.367358268326</c:v>
                </c:pt>
                <c:pt idx="2">
                  <c:v>42508.10190082177</c:v>
                </c:pt>
                <c:pt idx="3">
                  <c:v>48994.220207513135</c:v>
                </c:pt>
                <c:pt idx="4">
                  <c:v>49548.431154133155</c:v>
                </c:pt>
                <c:pt idx="5">
                  <c:v>48193.585786186835</c:v>
                </c:pt>
                <c:pt idx="6">
                  <c:v>52900.860431236113</c:v>
                </c:pt>
                <c:pt idx="7">
                  <c:v>55010.584392381883</c:v>
                </c:pt>
                <c:pt idx="8">
                  <c:v>51770.41034110968</c:v>
                </c:pt>
                <c:pt idx="9">
                  <c:v>58063.94637444496</c:v>
                </c:pt>
                <c:pt idx="10">
                  <c:v>57862.249346485078</c:v>
                </c:pt>
                <c:pt idx="11">
                  <c:v>60472.675529864551</c:v>
                </c:pt>
                <c:pt idx="12">
                  <c:v>59122.485319955667</c:v>
                </c:pt>
                <c:pt idx="13">
                  <c:v>60050.723352145404</c:v>
                </c:pt>
                <c:pt idx="14">
                  <c:v>56408.660175531171</c:v>
                </c:pt>
                <c:pt idx="15">
                  <c:v>59351.45797767341</c:v>
                </c:pt>
                <c:pt idx="16">
                  <c:v>52646.421172069582</c:v>
                </c:pt>
                <c:pt idx="17">
                  <c:v>58751.332705712688</c:v>
                </c:pt>
                <c:pt idx="18">
                  <c:v>60359.66683165713</c:v>
                </c:pt>
                <c:pt idx="19">
                  <c:v>55525.41869618855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5D9-46B8-883B-EDAC5B1AF2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477726736"/>
        <c:axId val="-477729456"/>
      </c:lineChart>
      <c:dateAx>
        <c:axId val="-477722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77721840"/>
        <c:crosses val="autoZero"/>
        <c:auto val="0"/>
        <c:lblOffset val="100"/>
        <c:baseTimeUnit val="days"/>
      </c:dateAx>
      <c:valAx>
        <c:axId val="-477721840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_ * #,##0_ ;_ * \-#,##0_ ;_ * &quot;-&quot;??_ ;_ @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77722928"/>
        <c:crosses val="autoZero"/>
        <c:crossBetween val="between"/>
      </c:valAx>
      <c:valAx>
        <c:axId val="-477729456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>
            <a:softEdge rad="749300"/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77726736"/>
        <c:crosses val="max"/>
        <c:crossBetween val="between"/>
      </c:valAx>
      <c:dateAx>
        <c:axId val="-4777267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-477729456"/>
        <c:crosses val="autoZero"/>
        <c:auto val="0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1465904635382951"/>
          <c:y val="0.40432983641395281"/>
          <c:w val="0.16669812582741744"/>
          <c:h val="0.196878622800548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35032626157782E-2"/>
          <c:y val="0.15506446496786766"/>
          <c:w val="0.91453652344653869"/>
          <c:h val="0.8030223476984204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EBB099"/>
            </a:solidFill>
            <a:ln>
              <a:noFill/>
            </a:ln>
            <a:effectLst/>
          </c:spPr>
          <c:invertIfNegative val="0"/>
          <c:cat>
            <c:strRef>
              <c:f>'[Gráficos para Presentación_PPT (2).xlsx]varInterCorr'!$Y$19:$Y$23</c:f>
              <c:strCache>
                <c:ptCount val="5"/>
                <c:pt idx="0">
                  <c:v>MINERÍA</c:v>
                </c:pt>
                <c:pt idx="1">
                  <c:v>INDUSTRIA
MANUFACTURERA</c:v>
                </c:pt>
                <c:pt idx="2">
                  <c:v>CONSTRUCCIÓN</c:v>
                </c:pt>
                <c:pt idx="3">
                  <c:v>ENERGIA</c:v>
                </c:pt>
                <c:pt idx="4">
                  <c:v>AGRUCULTURA</c:v>
                </c:pt>
              </c:strCache>
            </c:strRef>
          </c:cat>
          <c:val>
            <c:numRef>
              <c:f>'[Gráficos para Presentación_PPT (2).xlsx]varInterCorr'!$Z$19:$Z$23</c:f>
              <c:numCache>
                <c:formatCode>#,##0.00</c:formatCode>
                <c:ptCount val="5"/>
                <c:pt idx="0">
                  <c:v>341.87375267901939</c:v>
                </c:pt>
                <c:pt idx="1">
                  <c:v>153.05929556855702</c:v>
                </c:pt>
                <c:pt idx="2">
                  <c:v>119.55070607837955</c:v>
                </c:pt>
                <c:pt idx="3">
                  <c:v>76.680037728754115</c:v>
                </c:pt>
                <c:pt idx="4">
                  <c:v>15.712808558418079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61-4C95-9F0A-A6C393717D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524251488"/>
        <c:axId val="-524259104"/>
      </c:barChart>
      <c:catAx>
        <c:axId val="-52425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524259104"/>
        <c:crosses val="autoZero"/>
        <c:auto val="1"/>
        <c:lblAlgn val="ctr"/>
        <c:lblOffset val="100"/>
        <c:noMultiLvlLbl val="0"/>
      </c:catAx>
      <c:valAx>
        <c:axId val="-524259104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524251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070902377937207E-2"/>
          <c:y val="0.21846709603364137"/>
          <c:w val="0.97915125609299003"/>
          <c:h val="0.6712644028187576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EBB099"/>
            </a:solidFill>
          </c:spPr>
          <c:invertIfNegative val="0"/>
          <c:dLbls>
            <c:dLbl>
              <c:idx val="1"/>
              <c:layout>
                <c:manualLayout>
                  <c:x val="0"/>
                  <c:y val="-2.9930364767482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BCF-437C-96E1-370E82C4A09C}"/>
                </c:ext>
              </c:extLst>
            </c:dLbl>
            <c:dLbl>
              <c:idx val="3"/>
              <c:layout>
                <c:manualLayout>
                  <c:x val="0"/>
                  <c:y val="-2.2447773575612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BCF-437C-96E1-370E82C4A09C}"/>
                </c:ext>
              </c:extLst>
            </c:dLbl>
            <c:dLbl>
              <c:idx val="6"/>
              <c:layout>
                <c:manualLayout>
                  <c:x val="0"/>
                  <c:y val="-9.7273685494319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BCF-437C-96E1-370E82C4A09C}"/>
                </c:ext>
              </c:extLst>
            </c:dLbl>
            <c:dLbl>
              <c:idx val="8"/>
              <c:layout>
                <c:manualLayout>
                  <c:x val="-1.2677684054608141E-16"/>
                  <c:y val="-2.70249225612762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BCF-437C-96E1-370E82C4A09C}"/>
                </c:ext>
              </c:extLst>
            </c:dLbl>
            <c:dLbl>
              <c:idx val="11"/>
              <c:layout>
                <c:manualLayout>
                  <c:x val="0"/>
                  <c:y val="-0.134686641453672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BCF-437C-96E1-370E82C4A09C}"/>
                </c:ext>
              </c:extLst>
            </c:dLbl>
            <c:dLbl>
              <c:idx val="12"/>
              <c:layout>
                <c:manualLayout>
                  <c:x val="-2.9333534745505209E-3"/>
                  <c:y val="7.60542099500393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995452363867915E-2"/>
                      <c:h val="8.21965588329043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BCF-437C-96E1-370E82C4A09C}"/>
                </c:ext>
              </c:extLst>
            </c:dLbl>
            <c:dLbl>
              <c:idx val="14"/>
              <c:layout>
                <c:manualLayout>
                  <c:x val="0"/>
                  <c:y val="-2.0394129311404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BCF-437C-96E1-370E82C4A09C}"/>
                </c:ext>
              </c:extLst>
            </c:dLbl>
            <c:dLbl>
              <c:idx val="15"/>
              <c:layout>
                <c:manualLayout>
                  <c:x val="-1.4752059181290543E-16"/>
                  <c:y val="-3.4408578844413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BCF-437C-96E1-370E82C4A09C}"/>
                </c:ext>
              </c:extLst>
            </c:dLbl>
            <c:dLbl>
              <c:idx val="18"/>
              <c:layout>
                <c:manualLayout>
                  <c:x val="-1.4667056094330342E-3"/>
                  <c:y val="3.3333318751829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BCF-437C-96E1-370E82C4A09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ES" sz="10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'[Gráficos para Presentación_PPT (2).xlsx]var. interanual ppales categ'!$B$3:$T$3</c:f>
              <c:numCache>
                <c:formatCode>General</c:formatCode>
                <c:ptCount val="1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</c:numCache>
            </c:numRef>
          </c:cat>
          <c:val>
            <c:numRef>
              <c:f>'[Gráficos para Presentación_PPT (2).xlsx]var. interanual ppales categ'!$B$4:$T$4</c:f>
              <c:numCache>
                <c:formatCode>0.0%</c:formatCode>
                <c:ptCount val="19"/>
                <c:pt idx="0">
                  <c:v>0.35485257684285654</c:v>
                </c:pt>
                <c:pt idx="1">
                  <c:v>-8.1025286215112957E-2</c:v>
                </c:pt>
                <c:pt idx="2">
                  <c:v>0.35670003051460397</c:v>
                </c:pt>
                <c:pt idx="3">
                  <c:v>-0.10228627480456765</c:v>
                </c:pt>
                <c:pt idx="4">
                  <c:v>-0.11855901040341932</c:v>
                </c:pt>
                <c:pt idx="5">
                  <c:v>0.10437874941763337</c:v>
                </c:pt>
                <c:pt idx="6">
                  <c:v>-5.6281124917998304E-2</c:v>
                </c:pt>
                <c:pt idx="7">
                  <c:v>-0.21900799198216614</c:v>
                </c:pt>
                <c:pt idx="8">
                  <c:v>0.50710024658485775</c:v>
                </c:pt>
                <c:pt idx="9">
                  <c:v>0.15245953747257124</c:v>
                </c:pt>
                <c:pt idx="10">
                  <c:v>0.13636915132924576</c:v>
                </c:pt>
                <c:pt idx="11">
                  <c:v>-1.600374833550211E-2</c:v>
                </c:pt>
                <c:pt idx="12">
                  <c:v>-4.2131227440376451E-2</c:v>
                </c:pt>
                <c:pt idx="13">
                  <c:v>-0.26249982089536972</c:v>
                </c:pt>
                <c:pt idx="14">
                  <c:v>0.45005533548106458</c:v>
                </c:pt>
                <c:pt idx="15">
                  <c:v>-0.1062300364570371</c:v>
                </c:pt>
                <c:pt idx="16">
                  <c:v>8.0035295289040187E-2</c:v>
                </c:pt>
                <c:pt idx="17">
                  <c:v>-0.10596726845898041</c:v>
                </c:pt>
                <c:pt idx="18">
                  <c:v>-0.42197784055722309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BCF-437C-96E1-370E82C4A0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721479072"/>
        <c:axId val="-477483040"/>
      </c:barChart>
      <c:catAx>
        <c:axId val="-7214790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-477483040"/>
        <c:crosses val="autoZero"/>
        <c:auto val="1"/>
        <c:lblAlgn val="ctr"/>
        <c:lblOffset val="100"/>
        <c:noMultiLvlLbl val="0"/>
      </c:catAx>
      <c:valAx>
        <c:axId val="-477483040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one"/>
        <c:crossAx val="-721479072"/>
        <c:crosses val="autoZero"/>
        <c:crossBetween val="between"/>
        <c:majorUnit val="5.0000000000000024E-2"/>
        <c:minorUnit val="4.0000000000000105E-3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+mj-lt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070875850753022E-2"/>
          <c:y val="0.24686056984247873"/>
          <c:w val="0.97915125609299059"/>
          <c:h val="0.6539817429108846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/>
            </a:solidFill>
            <a:ln>
              <a:noFill/>
            </a:ln>
            <a:effectLst/>
          </c:spPr>
          <c:invertIfNegative val="0"/>
          <c:dLbls>
            <c:dLbl>
              <c:idx val="7"/>
              <c:layout>
                <c:manualLayout>
                  <c:x val="-7.5005099918375433E-17"/>
                  <c:y val="-3.8282377245196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178-497E-AA0E-FE4E1242C62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s-ES" sz="1100" b="0" i="0" u="none" strike="noStrike" kern="1200" baseline="0">
                    <a:solidFill>
                      <a:srgbClr val="000000"/>
                    </a:solidFill>
                    <a:latin typeface="+mj-lt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'[Gráficos para Presentación_PPT.xlsx]var. interanual ppales categ'!$B$3:$T$3</c:f>
              <c:numCache>
                <c:formatCode>General</c:formatCode>
                <c:ptCount val="1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</c:numCache>
            </c:numRef>
          </c:cat>
          <c:val>
            <c:numRef>
              <c:f>'[Gráficos para Presentación_PPT.xlsx]var. interanual ppales categ'!$B$5:$T$5</c:f>
              <c:numCache>
                <c:formatCode>0.0%</c:formatCode>
                <c:ptCount val="19"/>
                <c:pt idx="0">
                  <c:v>0.10204470984461689</c:v>
                </c:pt>
                <c:pt idx="1">
                  <c:v>2.0867617460353483E-2</c:v>
                </c:pt>
                <c:pt idx="2">
                  <c:v>0.76585865201384351</c:v>
                </c:pt>
                <c:pt idx="3">
                  <c:v>0.2546108702251173</c:v>
                </c:pt>
                <c:pt idx="4">
                  <c:v>-0.2011092434914874</c:v>
                </c:pt>
                <c:pt idx="5">
                  <c:v>0.3033952438457066</c:v>
                </c:pt>
                <c:pt idx="6">
                  <c:v>0.34142638428949446</c:v>
                </c:pt>
                <c:pt idx="7">
                  <c:v>-0.11613462423376875</c:v>
                </c:pt>
                <c:pt idx="8">
                  <c:v>0.65643881382311475</c:v>
                </c:pt>
                <c:pt idx="9">
                  <c:v>0.61464257726137927</c:v>
                </c:pt>
                <c:pt idx="10">
                  <c:v>-0.16660682143393213</c:v>
                </c:pt>
                <c:pt idx="11">
                  <c:v>1.0693113659964566</c:v>
                </c:pt>
                <c:pt idx="12">
                  <c:v>4.3961099775801982E-2</c:v>
                </c:pt>
                <c:pt idx="13">
                  <c:v>0.30116288946057757</c:v>
                </c:pt>
                <c:pt idx="14">
                  <c:v>1.1844708702475883</c:v>
                </c:pt>
                <c:pt idx="15">
                  <c:v>0.31529883218993149</c:v>
                </c:pt>
                <c:pt idx="16">
                  <c:v>1.4263937840119643</c:v>
                </c:pt>
                <c:pt idx="17">
                  <c:v>0.38949163366800454</c:v>
                </c:pt>
                <c:pt idx="18">
                  <c:v>0.13769385644444343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78-497E-AA0E-FE4E1242C6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1294244272"/>
        <c:axId val="-1294243728"/>
      </c:barChart>
      <c:catAx>
        <c:axId val="-12942442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-1294243728"/>
        <c:crosses val="autoZero"/>
        <c:auto val="1"/>
        <c:lblAlgn val="ctr"/>
        <c:lblOffset val="100"/>
        <c:noMultiLvlLbl val="0"/>
      </c:catAx>
      <c:valAx>
        <c:axId val="-1294243728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one"/>
        <c:crossAx val="-1294244272"/>
        <c:crosses val="autoZero"/>
        <c:crossBetween val="between"/>
        <c:majorUnit val="5.0000000000000024E-2"/>
        <c:minorUnit val="4.0000000000000114E-3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  <a:round/>
    </a:ln>
    <a:effectLst/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+mj-lt"/>
          <a:ea typeface="Arial"/>
          <a:cs typeface="Arial"/>
        </a:defRPr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342451957101644E-2"/>
          <c:y val="0.25192563429571302"/>
          <c:w val="0.97915125609299003"/>
          <c:h val="0.72139766320789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EBB099"/>
            </a:solidFill>
          </c:spPr>
          <c:invertIfNegative val="0"/>
          <c:dLbls>
            <c:dLbl>
              <c:idx val="4"/>
              <c:layout>
                <c:manualLayout>
                  <c:x val="-3.6880147953226572E-17"/>
                  <c:y val="-7.4107226738354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16-4D88-8D05-5B7C1321FB4E}"/>
                </c:ext>
              </c:extLst>
            </c:dLbl>
            <c:dLbl>
              <c:idx val="10"/>
              <c:layout>
                <c:manualLayout>
                  <c:x val="0"/>
                  <c:y val="-9.6339394759860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16-4D88-8D05-5B7C1321FB4E}"/>
                </c:ext>
              </c:extLst>
            </c:dLbl>
            <c:dLbl>
              <c:idx val="12"/>
              <c:layout>
                <c:manualLayout>
                  <c:x val="-1.4752059181290597E-16"/>
                  <c:y val="-0.103750117433696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D16-4D88-8D05-5B7C1321FB4E}"/>
                </c:ext>
              </c:extLst>
            </c:dLbl>
            <c:dLbl>
              <c:idx val="14"/>
              <c:layout>
                <c:manualLayout>
                  <c:x val="-1.2675194275892538E-16"/>
                  <c:y val="1.666666666666687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-9,8%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16-4D88-8D05-5B7C1321FB4E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smtClean="0"/>
                      <a:t>-5,9%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573-4B21-A80D-8649D4E2D936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dirty="0" smtClean="0"/>
                      <a:t>21,3%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73-4B21-A80D-8649D4E2D936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lang="en-US" smtClean="0"/>
                      <a:t>2,4%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573-4B21-A80D-8649D4E2D93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ES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'[Gráficos para Presentación_PPT (2).xlsx]var. interanual ppales categ'!$B$3:$Q$3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'[Gráficos para Presentación_PPT (2).xlsx]var. interanual ppales categ'!$B$21:$T$21</c:f>
              <c:numCache>
                <c:formatCode>0.0%</c:formatCode>
                <c:ptCount val="19"/>
                <c:pt idx="0">
                  <c:v>0.13789769590770007</c:v>
                </c:pt>
                <c:pt idx="1">
                  <c:v>0.12888299141927817</c:v>
                </c:pt>
                <c:pt idx="2">
                  <c:v>8.8256366289857446E-2</c:v>
                </c:pt>
                <c:pt idx="3">
                  <c:v>4.9020675114543888E-2</c:v>
                </c:pt>
                <c:pt idx="4">
                  <c:v>-2.5537278063574642E-2</c:v>
                </c:pt>
                <c:pt idx="5">
                  <c:v>0.15256633158504629</c:v>
                </c:pt>
                <c:pt idx="6">
                  <c:v>0.10297104684816816</c:v>
                </c:pt>
                <c:pt idx="7">
                  <c:v>-8.4104472825633159E-2</c:v>
                </c:pt>
                <c:pt idx="8">
                  <c:v>5.3928034384504775E-2</c:v>
                </c:pt>
                <c:pt idx="9">
                  <c:v>-0.10076665223377534</c:v>
                </c:pt>
                <c:pt idx="10">
                  <c:v>-1.0284269953325209E-2</c:v>
                </c:pt>
                <c:pt idx="11">
                  <c:v>-9.1926925228531853E-2</c:v>
                </c:pt>
                <c:pt idx="12">
                  <c:v>-1.0043171716011878E-2</c:v>
                </c:pt>
                <c:pt idx="13">
                  <c:v>-3.7255827212478332E-2</c:v>
                </c:pt>
                <c:pt idx="14">
                  <c:v>-0.11143438936820171</c:v>
                </c:pt>
                <c:pt idx="15">
                  <c:v>-6.1259944849323511E-2</c:v>
                </c:pt>
                <c:pt idx="16">
                  <c:v>0.20417772889712471</c:v>
                </c:pt>
                <c:pt idx="17">
                  <c:v>8.0270086836767396E-2</c:v>
                </c:pt>
                <c:pt idx="18">
                  <c:v>1.2606415017047956E-2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16-4D88-8D05-5B7C1321FB4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77482496"/>
        <c:axId val="-477476512"/>
      </c:barChart>
      <c:catAx>
        <c:axId val="-4774824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-477476512"/>
        <c:crosses val="autoZero"/>
        <c:auto val="1"/>
        <c:lblAlgn val="ctr"/>
        <c:lblOffset val="100"/>
        <c:noMultiLvlLbl val="0"/>
      </c:catAx>
      <c:valAx>
        <c:axId val="-477476512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one"/>
        <c:crossAx val="-477482496"/>
        <c:crosses val="autoZero"/>
        <c:crossBetween val="between"/>
        <c:majorUnit val="5.0000000000000024E-2"/>
        <c:minorUnit val="4.0000000000000105E-3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+mj-lt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03137719289535E-2"/>
          <c:y val="0.21643940960742505"/>
          <c:w val="0.98211904860663624"/>
          <c:h val="0.5503999937857501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/>
            </a:solidFill>
          </c:spPr>
          <c:invertIfNegative val="0"/>
          <c:dLbls>
            <c:dLbl>
              <c:idx val="14"/>
              <c:tx>
                <c:rich>
                  <a:bodyPr/>
                  <a:lstStyle/>
                  <a:p>
                    <a:r>
                      <a:rPr lang="en-US" smtClean="0"/>
                      <a:t>34,4%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D4-45AB-95D6-1E4A37904AF8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smtClean="0"/>
                      <a:t>37,3%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D4-45AB-95D6-1E4A37904AF8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smtClean="0"/>
                      <a:t>99,0%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8D4-45AB-95D6-1E4A37904AF8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smtClean="0"/>
                      <a:t>92,3%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8D4-45AB-95D6-1E4A37904AF8}"/>
                </c:ext>
              </c:extLst>
            </c:dLbl>
            <c:dLbl>
              <c:idx val="18"/>
              <c:layout>
                <c:manualLayout>
                  <c:x val="0"/>
                  <c:y val="3.082850515248701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156,7%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2CE-4AF2-A03B-4DADA691582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ES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'[Gráficos para Presentación_PPT (2).xlsx]var. interanual ppales categ'!$B$3:$T$3</c:f>
              <c:numCache>
                <c:formatCode>General</c:formatCode>
                <c:ptCount val="1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</c:numCache>
            </c:numRef>
          </c:cat>
          <c:val>
            <c:numRef>
              <c:f>'[Gráficos para Presentación_PPT (2).xlsx]var. interanual ppales categ'!$B$22:$T$22</c:f>
              <c:numCache>
                <c:formatCode>0.0%</c:formatCode>
                <c:ptCount val="19"/>
                <c:pt idx="0">
                  <c:v>0.23256612937607346</c:v>
                </c:pt>
                <c:pt idx="1">
                  <c:v>0.24441175030075613</c:v>
                </c:pt>
                <c:pt idx="2">
                  <c:v>0.22145390383569419</c:v>
                </c:pt>
                <c:pt idx="3">
                  <c:v>0.25387349105098833</c:v>
                </c:pt>
                <c:pt idx="4">
                  <c:v>8.6704900787306194E-2</c:v>
                </c:pt>
                <c:pt idx="5">
                  <c:v>0.37551360354864793</c:v>
                </c:pt>
                <c:pt idx="6">
                  <c:v>0.32200044882942014</c:v>
                </c:pt>
                <c:pt idx="7">
                  <c:v>0.10670402802368395</c:v>
                </c:pt>
                <c:pt idx="8">
                  <c:v>0.2937585725768328</c:v>
                </c:pt>
                <c:pt idx="9">
                  <c:v>0.29428067760262167</c:v>
                </c:pt>
                <c:pt idx="10">
                  <c:v>0.24413117987668742</c:v>
                </c:pt>
                <c:pt idx="11">
                  <c:v>0.30142806271476186</c:v>
                </c:pt>
                <c:pt idx="12">
                  <c:v>0.18170786299818942</c:v>
                </c:pt>
                <c:pt idx="13">
                  <c:v>0.57541310688472702</c:v>
                </c:pt>
                <c:pt idx="14">
                  <c:v>0.31603563264876988</c:v>
                </c:pt>
                <c:pt idx="15">
                  <c:v>0.36780383778886483</c:v>
                </c:pt>
                <c:pt idx="16">
                  <c:v>0.9688054454498356</c:v>
                </c:pt>
                <c:pt idx="17">
                  <c:v>0.90073329953277814</c:v>
                </c:pt>
                <c:pt idx="18">
                  <c:v>1.5305929556855702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CE-4AF2-A03B-4DADA69158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77474336"/>
        <c:axId val="-477475968"/>
      </c:barChart>
      <c:catAx>
        <c:axId val="-4774743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-477475968"/>
        <c:crosses val="autoZero"/>
        <c:auto val="1"/>
        <c:lblAlgn val="ctr"/>
        <c:lblOffset val="100"/>
        <c:noMultiLvlLbl val="0"/>
      </c:catAx>
      <c:valAx>
        <c:axId val="-477475968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one"/>
        <c:crossAx val="-477474336"/>
        <c:crosses val="autoZero"/>
        <c:crossBetween val="between"/>
        <c:majorUnit val="5.0000000000000024E-2"/>
        <c:minorUnit val="4.0000000000000114E-3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+mj-lt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070875850752998E-2"/>
          <c:y val="0.17944505360137569"/>
          <c:w val="0.97915125609299003"/>
          <c:h val="0.72139766320789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EBB099"/>
            </a:solidFill>
          </c:spPr>
          <c:invertIfNegative val="0"/>
          <c:dLbls>
            <c:dLbl>
              <c:idx val="15"/>
              <c:layout>
                <c:manualLayout>
                  <c:x val="1.4739371926346626E-3"/>
                  <c:y val="6.0952373639010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0A9-4199-81C1-F70BB45A4A48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smtClean="0"/>
                      <a:t>14,4%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8BF-4683-8542-4E747F108317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lang="en-US" dirty="0" smtClean="0"/>
                      <a:t>-1,3%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8BF-4683-8542-4E747F10831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ES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'[Gráficos para Presentación_PPT (2).xlsx]var. interanual ppales categ'!$B$3:$Q$3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'[Gráficos para Presentación_PPT (2).xlsx]var. interanual ppales categ'!$B$39:$T$39</c:f>
              <c:numCache>
                <c:formatCode>0.0%</c:formatCode>
                <c:ptCount val="19"/>
                <c:pt idx="0">
                  <c:v>0.20686910489634758</c:v>
                </c:pt>
                <c:pt idx="1">
                  <c:v>0.16722854104452889</c:v>
                </c:pt>
                <c:pt idx="2">
                  <c:v>0.10188623814849307</c:v>
                </c:pt>
                <c:pt idx="3">
                  <c:v>1.4295890585730886E-2</c:v>
                </c:pt>
                <c:pt idx="4">
                  <c:v>-6.4962437782664084E-2</c:v>
                </c:pt>
                <c:pt idx="5">
                  <c:v>0.10502810350090841</c:v>
                </c:pt>
                <c:pt idx="6">
                  <c:v>5.1921397618454934E-2</c:v>
                </c:pt>
                <c:pt idx="7">
                  <c:v>-0.10719295889896763</c:v>
                </c:pt>
                <c:pt idx="8">
                  <c:v>9.6527730461213324E-2</c:v>
                </c:pt>
                <c:pt idx="9">
                  <c:v>-4.7051219000232347E-2</c:v>
                </c:pt>
                <c:pt idx="10">
                  <c:v>7.647293639408459E-2</c:v>
                </c:pt>
                <c:pt idx="11">
                  <c:v>-0.11162385270272746</c:v>
                </c:pt>
                <c:pt idx="12">
                  <c:v>0.13115231199958099</c:v>
                </c:pt>
                <c:pt idx="13">
                  <c:v>7.2261922176980464E-2</c:v>
                </c:pt>
                <c:pt idx="14">
                  <c:v>-0.11959737948395921</c:v>
                </c:pt>
                <c:pt idx="15">
                  <c:v>-0.20047906061811027</c:v>
                </c:pt>
                <c:pt idx="16">
                  <c:v>0.22051961612651372</c:v>
                </c:pt>
                <c:pt idx="17">
                  <c:v>0.14752719781993862</c:v>
                </c:pt>
                <c:pt idx="18">
                  <c:v>-2.2823096079823135E-2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A9-4199-81C1-F70BB45A4A4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77475424"/>
        <c:axId val="-477478144"/>
      </c:barChart>
      <c:catAx>
        <c:axId val="-4774754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-477478144"/>
        <c:crosses val="autoZero"/>
        <c:auto val="1"/>
        <c:lblAlgn val="ctr"/>
        <c:lblOffset val="100"/>
        <c:noMultiLvlLbl val="0"/>
      </c:catAx>
      <c:valAx>
        <c:axId val="-477478144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one"/>
        <c:crossAx val="-477475424"/>
        <c:crosses val="autoZero"/>
        <c:crossBetween val="between"/>
        <c:majorUnit val="5.0000000000000024E-2"/>
        <c:minorUnit val="4.0000000000000105E-3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+mj-lt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070875850753022E-2"/>
          <c:y val="0.17944505360137591"/>
          <c:w val="0.97915125609299059"/>
          <c:h val="0.5873944064709867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/>
            </a:solidFill>
          </c:spPr>
          <c:invertIfNegative val="0"/>
          <c:dLbls>
            <c:dLbl>
              <c:idx val="17"/>
              <c:tx>
                <c:rich>
                  <a:bodyPr/>
                  <a:lstStyle/>
                  <a:p>
                    <a:r>
                      <a:rPr lang="en-US" smtClean="0"/>
                      <a:t>85,1%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72-48A8-A5A4-0E9ACA7C8816}"/>
                </c:ext>
              </c:extLst>
            </c:dLbl>
            <c:dLbl>
              <c:idx val="18"/>
              <c:layout>
                <c:manualLayout>
                  <c:x val="0"/>
                  <c:y val="6.201547359312770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122,1%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0AD-471A-B7A2-395C45A6717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ES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'[Gráficos para Presentación_PPT (2).xlsx]var. interanual ppales categ'!$B$3:$Q$3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'[Gráficos para Presentación_PPT (2).xlsx]var. interanual ppales categ'!$B$40:$T$40</c:f>
              <c:numCache>
                <c:formatCode>0.0%</c:formatCode>
                <c:ptCount val="19"/>
                <c:pt idx="0">
                  <c:v>0.42197384253362902</c:v>
                </c:pt>
                <c:pt idx="1">
                  <c:v>0.44534441557549376</c:v>
                </c:pt>
                <c:pt idx="2">
                  <c:v>0.34862849975781551</c:v>
                </c:pt>
                <c:pt idx="3">
                  <c:v>0.26530813723727853</c:v>
                </c:pt>
                <c:pt idx="4">
                  <c:v>6.6291881079428849E-2</c:v>
                </c:pt>
                <c:pt idx="5">
                  <c:v>0.31671584904847894</c:v>
                </c:pt>
                <c:pt idx="6">
                  <c:v>0.30491935885351551</c:v>
                </c:pt>
                <c:pt idx="7">
                  <c:v>0.17712517480380607</c:v>
                </c:pt>
                <c:pt idx="8">
                  <c:v>0.4057512065303428</c:v>
                </c:pt>
                <c:pt idx="9">
                  <c:v>0.30926609969165342</c:v>
                </c:pt>
                <c:pt idx="10">
                  <c:v>0.37237810147851613</c:v>
                </c:pt>
                <c:pt idx="11">
                  <c:v>0.17664971122059692</c:v>
                </c:pt>
                <c:pt idx="12">
                  <c:v>0.4093242613198993</c:v>
                </c:pt>
                <c:pt idx="13">
                  <c:v>0.41817925907198061</c:v>
                </c:pt>
                <c:pt idx="14">
                  <c:v>0.31855388814045971</c:v>
                </c:pt>
                <c:pt idx="15">
                  <c:v>0.17963359848074489</c:v>
                </c:pt>
                <c:pt idx="16">
                  <c:v>0.8095805855501863</c:v>
                </c:pt>
                <c:pt idx="17">
                  <c:v>0.85747344714901841</c:v>
                </c:pt>
                <c:pt idx="18">
                  <c:v>1.1955070607837954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AD-471A-B7A2-395C45A6717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77486848"/>
        <c:axId val="-477479776"/>
      </c:barChart>
      <c:catAx>
        <c:axId val="-4774868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-477479776"/>
        <c:crosses val="autoZero"/>
        <c:auto val="1"/>
        <c:lblAlgn val="ctr"/>
        <c:lblOffset val="100"/>
        <c:noMultiLvlLbl val="0"/>
      </c:catAx>
      <c:valAx>
        <c:axId val="-477479776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one"/>
        <c:crossAx val="-477486848"/>
        <c:crosses val="autoZero"/>
        <c:crossBetween val="between"/>
        <c:majorUnit val="5.0000000000000024E-2"/>
        <c:minorUnit val="4.0000000000000114E-3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+mj-lt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070887886482789E-2"/>
          <c:y val="0.19783567900394283"/>
          <c:w val="0.97915125609299103"/>
          <c:h val="0.58739440647098673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477484672"/>
        <c:axId val="-477477600"/>
      </c:barChart>
      <c:catAx>
        <c:axId val="-4774846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-477477600"/>
        <c:crosses val="autoZero"/>
        <c:auto val="1"/>
        <c:lblAlgn val="ctr"/>
        <c:lblOffset val="100"/>
        <c:noMultiLvlLbl val="0"/>
      </c:catAx>
      <c:valAx>
        <c:axId val="-477477600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one"/>
        <c:crossAx val="-477484672"/>
        <c:crosses val="autoZero"/>
        <c:crossBetween val="between"/>
        <c:majorUnit val="5.0000000000000024E-2"/>
        <c:minorUnit val="4.0000000000000114E-3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+mj-lt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0.0178</cdr:x>
      <cdr:y>0.96232</cdr:y>
    </cdr:from>
    <cdr:to>
      <cdr:x>0.54006</cdr:x>
      <cdr:y>0.98936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14300" y="2867025"/>
          <a:ext cx="3352800" cy="1028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 rtlCol="0"/>
        <a:lstStyle xmlns:a="http://schemas.openxmlformats.org/drawingml/2006/main"/>
        <a:p xmlns:a="http://schemas.openxmlformats.org/drawingml/2006/main">
          <a:endParaRPr lang="es-AR" sz="80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0.0178</cdr:x>
      <cdr:y>0.96232</cdr:y>
    </cdr:from>
    <cdr:to>
      <cdr:x>0.54006</cdr:x>
      <cdr:y>0.98936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14300" y="2867025"/>
          <a:ext cx="3352800" cy="1028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 rtlCol="0"/>
        <a:lstStyle xmlns:a="http://schemas.openxmlformats.org/drawingml/2006/main"/>
        <a:p xmlns:a="http://schemas.openxmlformats.org/drawingml/2006/main">
          <a:endParaRPr lang="es-AR" sz="80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0.0178</cdr:x>
      <cdr:y>0.96232</cdr:y>
    </cdr:from>
    <cdr:to>
      <cdr:x>0.54006</cdr:x>
      <cdr:y>0.98936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14300" y="2867025"/>
          <a:ext cx="3352800" cy="1028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 rtlCol="0"/>
        <a:lstStyle xmlns:a="http://schemas.openxmlformats.org/drawingml/2006/main"/>
        <a:p xmlns:a="http://schemas.openxmlformats.org/drawingml/2006/main">
          <a:endParaRPr lang="es-AR" sz="80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0.0178</cdr:x>
      <cdr:y>0.96232</cdr:y>
    </cdr:from>
    <cdr:to>
      <cdr:x>0.54006</cdr:x>
      <cdr:y>0.98936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14300" y="2867025"/>
          <a:ext cx="3352800" cy="1028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 rtlCol="0"/>
        <a:lstStyle xmlns:a="http://schemas.openxmlformats.org/drawingml/2006/main"/>
        <a:p xmlns:a="http://schemas.openxmlformats.org/drawingml/2006/main">
          <a:endParaRPr lang="es-AR" sz="80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0.0178</cdr:x>
      <cdr:y>0.96232</cdr:y>
    </cdr:from>
    <cdr:to>
      <cdr:x>0.54006</cdr:x>
      <cdr:y>0.98936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14300" y="2867025"/>
          <a:ext cx="3352800" cy="1028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 rtlCol="0"/>
        <a:lstStyle xmlns:a="http://schemas.openxmlformats.org/drawingml/2006/main"/>
        <a:p xmlns:a="http://schemas.openxmlformats.org/drawingml/2006/main">
          <a:endParaRPr lang="es-AR" sz="80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0.0178</cdr:x>
      <cdr:y>0.96232</cdr:y>
    </cdr:from>
    <cdr:to>
      <cdr:x>0.54006</cdr:x>
      <cdr:y>0.98936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14300" y="2867025"/>
          <a:ext cx="3352800" cy="1028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 rtlCol="0"/>
        <a:lstStyle xmlns:a="http://schemas.openxmlformats.org/drawingml/2006/main"/>
        <a:p xmlns:a="http://schemas.openxmlformats.org/drawingml/2006/main">
          <a:endParaRPr lang="es-AR" sz="80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0.0178</cdr:x>
      <cdr:y>0.96232</cdr:y>
    </cdr:from>
    <cdr:to>
      <cdr:x>0.54006</cdr:x>
      <cdr:y>0.98936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14300" y="2867025"/>
          <a:ext cx="3352800" cy="1028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 rtlCol="0"/>
        <a:lstStyle xmlns:a="http://schemas.openxmlformats.org/drawingml/2006/main"/>
        <a:p xmlns:a="http://schemas.openxmlformats.org/drawingml/2006/main">
          <a:endParaRPr lang="es-AR" sz="80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0.0178</cdr:x>
      <cdr:y>0.96232</cdr:y>
    </cdr:from>
    <cdr:to>
      <cdr:x>0.54006</cdr:x>
      <cdr:y>0.98936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14300" y="2867025"/>
          <a:ext cx="3352800" cy="1028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 rtlCol="0"/>
        <a:lstStyle xmlns:a="http://schemas.openxmlformats.org/drawingml/2006/main"/>
        <a:p xmlns:a="http://schemas.openxmlformats.org/drawingml/2006/main">
          <a:endParaRPr lang="es-AR" sz="80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0.0178</cdr:x>
      <cdr:y>0.96232</cdr:y>
    </cdr:from>
    <cdr:to>
      <cdr:x>0.54006</cdr:x>
      <cdr:y>0.98936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14300" y="2867025"/>
          <a:ext cx="3352800" cy="1028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 rtlCol="0"/>
        <a:lstStyle xmlns:a="http://schemas.openxmlformats.org/drawingml/2006/main"/>
        <a:p xmlns:a="http://schemas.openxmlformats.org/drawingml/2006/main">
          <a:endParaRPr lang="es-AR" sz="800"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0.0178</cdr:x>
      <cdr:y>0.96232</cdr:y>
    </cdr:from>
    <cdr:to>
      <cdr:x>0.54006</cdr:x>
      <cdr:y>0.98936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14300" y="2867025"/>
          <a:ext cx="3352800" cy="1028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 rtlCol="0"/>
        <a:lstStyle xmlns:a="http://schemas.openxmlformats.org/drawingml/2006/main"/>
        <a:p xmlns:a="http://schemas.openxmlformats.org/drawingml/2006/main">
          <a:endParaRPr lang="es-AR" sz="800">
            <a:latin typeface="Arial" pitchFamily="34" charset="0"/>
            <a:cs typeface="Arial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D5CB-979F-45CF-87A3-C4198181D29F}" type="datetimeFigureOut">
              <a:rPr lang="es-AR" smtClean="0"/>
              <a:pPr/>
              <a:t>5/2/2025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6F7EC-4B99-44A8-B3DB-0C6E31286C6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6448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D5CB-979F-45CF-87A3-C4198181D29F}" type="datetimeFigureOut">
              <a:rPr lang="es-AR" smtClean="0"/>
              <a:pPr/>
              <a:t>5/2/2025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6F7EC-4B99-44A8-B3DB-0C6E31286C6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86711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D5CB-979F-45CF-87A3-C4198181D29F}" type="datetimeFigureOut">
              <a:rPr lang="es-AR" smtClean="0"/>
              <a:pPr/>
              <a:t>5/2/2025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6F7EC-4B99-44A8-B3DB-0C6E31286C6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3732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D5CB-979F-45CF-87A3-C4198181D29F}" type="datetimeFigureOut">
              <a:rPr lang="es-AR" smtClean="0"/>
              <a:pPr/>
              <a:t>5/2/2025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6F7EC-4B99-44A8-B3DB-0C6E31286C6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89606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D5CB-979F-45CF-87A3-C4198181D29F}" type="datetimeFigureOut">
              <a:rPr lang="es-AR" smtClean="0"/>
              <a:pPr/>
              <a:t>5/2/2025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6F7EC-4B99-44A8-B3DB-0C6E31286C6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42035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D5CB-979F-45CF-87A3-C4198181D29F}" type="datetimeFigureOut">
              <a:rPr lang="es-AR" smtClean="0"/>
              <a:pPr/>
              <a:t>5/2/2025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6F7EC-4B99-44A8-B3DB-0C6E31286C6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8568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D5CB-979F-45CF-87A3-C4198181D29F}" type="datetimeFigureOut">
              <a:rPr lang="es-AR" smtClean="0"/>
              <a:pPr/>
              <a:t>5/2/2025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6F7EC-4B99-44A8-B3DB-0C6E31286C6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22112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D5CB-979F-45CF-87A3-C4198181D29F}" type="datetimeFigureOut">
              <a:rPr lang="es-AR" smtClean="0"/>
              <a:pPr/>
              <a:t>5/2/2025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6F7EC-4B99-44A8-B3DB-0C6E31286C6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23234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D5CB-979F-45CF-87A3-C4198181D29F}" type="datetimeFigureOut">
              <a:rPr lang="es-AR" smtClean="0"/>
              <a:pPr/>
              <a:t>5/2/2025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6F7EC-4B99-44A8-B3DB-0C6E31286C6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13985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D5CB-979F-45CF-87A3-C4198181D29F}" type="datetimeFigureOut">
              <a:rPr lang="es-AR" smtClean="0"/>
              <a:pPr/>
              <a:t>5/2/2025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6F7EC-4B99-44A8-B3DB-0C6E31286C6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5284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D5CB-979F-45CF-87A3-C4198181D29F}" type="datetimeFigureOut">
              <a:rPr lang="es-AR" smtClean="0"/>
              <a:pPr/>
              <a:t>5/2/2025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6F7EC-4B99-44A8-B3DB-0C6E31286C6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06414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6D5CB-979F-45CF-87A3-C4198181D29F}" type="datetimeFigureOut">
              <a:rPr lang="es-AR" smtClean="0"/>
              <a:pPr/>
              <a:t>5/2/2025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6F7EC-4B99-44A8-B3DB-0C6E31286C6B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97217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B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412655" y="1797992"/>
            <a:ext cx="8193461" cy="3573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AR" altLang="es-AR" sz="5655" b="1" dirty="0">
                <a:solidFill>
                  <a:schemeClr val="bg1"/>
                </a:solidFill>
              </a:rPr>
              <a:t>Producto Geográfico Bruto</a:t>
            </a:r>
          </a:p>
          <a:p>
            <a:pPr algn="r">
              <a:defRPr/>
            </a:pPr>
            <a:r>
              <a:rPr lang="es-AR" sz="3085" b="1" dirty="0">
                <a:solidFill>
                  <a:srgbClr val="00487E"/>
                </a:solidFill>
              </a:rPr>
              <a:t>Serie </a:t>
            </a:r>
            <a:r>
              <a:rPr lang="es-AR" sz="3085" b="1" dirty="0" smtClean="0">
                <a:solidFill>
                  <a:srgbClr val="00487E"/>
                </a:solidFill>
              </a:rPr>
              <a:t>2004-2023 </a:t>
            </a:r>
            <a:endParaRPr lang="es-AR" sz="3085" b="1" dirty="0">
              <a:solidFill>
                <a:srgbClr val="00487E"/>
              </a:solidFill>
            </a:endParaRPr>
          </a:p>
          <a:p>
            <a:pPr algn="r">
              <a:defRPr/>
            </a:pPr>
            <a:r>
              <a:rPr lang="es-AR" sz="3085" b="1" dirty="0" smtClean="0">
                <a:solidFill>
                  <a:srgbClr val="00487E"/>
                </a:solidFill>
              </a:rPr>
              <a:t>Año </a:t>
            </a:r>
            <a:r>
              <a:rPr lang="es-AR" sz="3085" b="1" dirty="0">
                <a:solidFill>
                  <a:srgbClr val="00487E"/>
                </a:solidFill>
              </a:rPr>
              <a:t>base 2004</a:t>
            </a:r>
          </a:p>
          <a:p>
            <a:pPr algn="r">
              <a:defRPr/>
            </a:pPr>
            <a:r>
              <a:rPr lang="es-AR" sz="2571" b="1" dirty="0">
                <a:solidFill>
                  <a:srgbClr val="00487E"/>
                </a:solidFill>
              </a:rPr>
              <a:t>Valores </a:t>
            </a:r>
            <a:r>
              <a:rPr lang="es-AR" sz="2571" b="1" dirty="0" smtClean="0">
                <a:solidFill>
                  <a:srgbClr val="00487E"/>
                </a:solidFill>
              </a:rPr>
              <a:t>revisados</a:t>
            </a:r>
          </a:p>
          <a:p>
            <a:pPr algn="r">
              <a:defRPr/>
            </a:pPr>
            <a:endParaRPr lang="es-AR" sz="2571" dirty="0">
              <a:solidFill>
                <a:schemeClr val="bg1">
                  <a:lumMod val="50000"/>
                </a:schemeClr>
              </a:solidFill>
            </a:endParaRPr>
          </a:p>
          <a:p>
            <a:pPr algn="r"/>
            <a:endParaRPr lang="es-AR" sz="5655" b="1" dirty="0"/>
          </a:p>
        </p:txBody>
      </p:sp>
      <p:pic>
        <p:nvPicPr>
          <p:cNvPr id="7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39" y="5299587"/>
            <a:ext cx="3253248" cy="102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70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51694" y="189282"/>
            <a:ext cx="11535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 smtClean="0"/>
              <a:t>Variación interanual de las principales actividades económicas</a:t>
            </a:r>
            <a:endParaRPr lang="es-AR" sz="5655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2634174" y="6176566"/>
            <a:ext cx="2099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/>
          </a:p>
        </p:txBody>
      </p:sp>
      <p:cxnSp>
        <p:nvCxnSpPr>
          <p:cNvPr id="157" name="Conector recto 156"/>
          <p:cNvCxnSpPr/>
          <p:nvPr/>
        </p:nvCxnSpPr>
        <p:spPr>
          <a:xfrm flipV="1">
            <a:off x="779919" y="6135211"/>
            <a:ext cx="7416000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CuadroTexto 160"/>
          <p:cNvSpPr txBox="1"/>
          <p:nvPr/>
        </p:nvSpPr>
        <p:spPr>
          <a:xfrm>
            <a:off x="2245913" y="4117700"/>
            <a:ext cx="38432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 smtClean="0">
                <a:solidFill>
                  <a:schemeClr val="bg1"/>
                </a:solidFill>
              </a:rPr>
              <a:t>Variaciones interanuales a valores corrientes. Año 2004-2022</a:t>
            </a:r>
            <a:endParaRPr lang="es-AR" sz="1100" dirty="0">
              <a:solidFill>
                <a:schemeClr val="bg1"/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8837514" y="6372621"/>
            <a:ext cx="3434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 smtClean="0"/>
              <a:t>Fuente: </a:t>
            </a:r>
            <a:r>
              <a:rPr lang="es-AR" sz="1200" dirty="0" smtClean="0"/>
              <a:t>Dirección de Estadísticas Socioeconómicas.</a:t>
            </a:r>
            <a:endParaRPr lang="es-AR" sz="1200" dirty="0"/>
          </a:p>
        </p:txBody>
      </p:sp>
      <p:sp>
        <p:nvSpPr>
          <p:cNvPr id="102" name="CuadroTexto 83"/>
          <p:cNvSpPr txBox="1"/>
          <p:nvPr/>
        </p:nvSpPr>
        <p:spPr>
          <a:xfrm>
            <a:off x="241383" y="830329"/>
            <a:ext cx="1851579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chemeClr val="bg1"/>
                </a:solidFill>
              </a:rPr>
              <a:t>Construcción</a:t>
            </a:r>
            <a:endParaRPr lang="es-AR" dirty="0">
              <a:solidFill>
                <a:schemeClr val="bg1"/>
              </a:solidFill>
            </a:endParaRPr>
          </a:p>
        </p:txBody>
      </p:sp>
      <p:grpSp>
        <p:nvGrpSpPr>
          <p:cNvPr id="156" name="Grupo 86"/>
          <p:cNvGrpSpPr/>
          <p:nvPr/>
        </p:nvGrpSpPr>
        <p:grpSpPr>
          <a:xfrm>
            <a:off x="8915332" y="1475612"/>
            <a:ext cx="2995777" cy="2181988"/>
            <a:chOff x="8541949" y="4179846"/>
            <a:chExt cx="3401521" cy="1647113"/>
          </a:xfrm>
        </p:grpSpPr>
        <p:sp>
          <p:nvSpPr>
            <p:cNvPr id="158" name="Rectángulo 87"/>
            <p:cNvSpPr/>
            <p:nvPr/>
          </p:nvSpPr>
          <p:spPr>
            <a:xfrm>
              <a:off x="8541949" y="4179846"/>
              <a:ext cx="3254536" cy="1519045"/>
            </a:xfrm>
            <a:prstGeom prst="rect">
              <a:avLst/>
            </a:prstGeom>
            <a:solidFill>
              <a:schemeClr val="bg1">
                <a:alpha val="48000"/>
              </a:schemeClr>
            </a:solidFill>
            <a:ln>
              <a:solidFill>
                <a:srgbClr val="EBB099"/>
              </a:solidFill>
            </a:ln>
          </p:spPr>
          <p:txBody>
            <a:bodyPr wrap="square">
              <a:spAutoFit/>
            </a:bodyPr>
            <a:lstStyle/>
            <a:p>
              <a:pPr algn="just"/>
              <a:endParaRPr lang="es-AR" altLang="es-AR" sz="1542" dirty="0" smtClean="0"/>
            </a:p>
            <a:p>
              <a:pPr algn="just"/>
              <a:r>
                <a:rPr lang="es-AR" altLang="es-AR" sz="1542" dirty="0"/>
                <a:t>En el año </a:t>
              </a:r>
              <a:r>
                <a:rPr lang="es-AR" altLang="es-AR" sz="1542" dirty="0" smtClean="0"/>
                <a:t>2023, </a:t>
              </a:r>
              <a:r>
                <a:rPr lang="es-AR" altLang="es-AR" sz="1542" dirty="0"/>
                <a:t>el sector Construcción presentó </a:t>
              </a:r>
              <a:r>
                <a:rPr lang="es-AR" altLang="es-AR" sz="1542" dirty="0" smtClean="0"/>
                <a:t>en </a:t>
              </a:r>
              <a:r>
                <a:rPr lang="es-AR" altLang="es-AR" sz="1542" dirty="0"/>
                <a:t>términos reales </a:t>
              </a:r>
              <a:r>
                <a:rPr lang="es-AR" altLang="es-AR" sz="1542" dirty="0" smtClean="0"/>
                <a:t>una disminución </a:t>
              </a:r>
              <a:r>
                <a:rPr lang="es-AR" altLang="es-AR" sz="1542" dirty="0"/>
                <a:t>del </a:t>
              </a:r>
              <a:r>
                <a:rPr lang="es-AR" altLang="es-AR" sz="1542" dirty="0" smtClean="0"/>
                <a:t>-1,3%, explicado </a:t>
              </a:r>
              <a:r>
                <a:rPr lang="es-AR" altLang="es-AR" sz="1542" dirty="0"/>
                <a:t>principalmente por </a:t>
              </a:r>
              <a:r>
                <a:rPr lang="es-AR" altLang="es-AR" sz="1542" dirty="0" smtClean="0"/>
                <a:t>la caída en </a:t>
              </a:r>
              <a:r>
                <a:rPr lang="es-AR" altLang="es-AR" sz="1542" dirty="0"/>
                <a:t>la </a:t>
              </a:r>
              <a:r>
                <a:rPr lang="es-AR" altLang="es-AR" sz="1542" dirty="0" smtClean="0"/>
                <a:t>construcción de edificios y partes de edificios (-3,2%). </a:t>
              </a:r>
              <a:endParaRPr lang="es-AR" altLang="es-AR" sz="1542" dirty="0"/>
            </a:p>
          </p:txBody>
        </p:sp>
        <p:cxnSp>
          <p:nvCxnSpPr>
            <p:cNvPr id="163" name="Conector recto 88"/>
            <p:cNvCxnSpPr/>
            <p:nvPr/>
          </p:nvCxnSpPr>
          <p:spPr>
            <a:xfrm>
              <a:off x="8947056" y="4312882"/>
              <a:ext cx="2996414" cy="0"/>
            </a:xfrm>
            <a:prstGeom prst="line">
              <a:avLst/>
            </a:prstGeom>
            <a:ln w="28575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ector recto 89"/>
            <p:cNvCxnSpPr/>
            <p:nvPr/>
          </p:nvCxnSpPr>
          <p:spPr>
            <a:xfrm>
              <a:off x="11943470" y="4298814"/>
              <a:ext cx="0" cy="1528145"/>
            </a:xfrm>
            <a:prstGeom prst="line">
              <a:avLst/>
            </a:prstGeom>
            <a:ln w="25400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ector recto 90"/>
            <p:cNvCxnSpPr/>
            <p:nvPr/>
          </p:nvCxnSpPr>
          <p:spPr>
            <a:xfrm>
              <a:off x="9531470" y="5811098"/>
              <a:ext cx="2412000" cy="0"/>
            </a:xfrm>
            <a:prstGeom prst="line">
              <a:avLst/>
            </a:prstGeom>
            <a:ln w="28575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Grupo 91"/>
          <p:cNvGrpSpPr/>
          <p:nvPr/>
        </p:nvGrpSpPr>
        <p:grpSpPr>
          <a:xfrm>
            <a:off x="8913748" y="4094736"/>
            <a:ext cx="2996784" cy="2048148"/>
            <a:chOff x="8541949" y="4155472"/>
            <a:chExt cx="3401521" cy="1403342"/>
          </a:xfrm>
        </p:grpSpPr>
        <p:sp>
          <p:nvSpPr>
            <p:cNvPr id="169" name="Rectángulo 92"/>
            <p:cNvSpPr/>
            <p:nvPr/>
          </p:nvSpPr>
          <p:spPr>
            <a:xfrm>
              <a:off x="8541949" y="4155472"/>
              <a:ext cx="3254536" cy="1201451"/>
            </a:xfrm>
            <a:prstGeom prst="rect">
              <a:avLst/>
            </a:prstGeom>
            <a:solidFill>
              <a:srgbClr val="EBB099">
                <a:alpha val="48000"/>
              </a:srgbClr>
            </a:solidFill>
          </p:spPr>
          <p:txBody>
            <a:bodyPr wrap="square">
              <a:spAutoFit/>
            </a:bodyPr>
            <a:lstStyle/>
            <a:p>
              <a:pPr algn="just"/>
              <a:endParaRPr lang="es-AR" altLang="es-AR" sz="1542" dirty="0" smtClean="0"/>
            </a:p>
            <a:p>
              <a:pPr algn="just"/>
              <a:r>
                <a:rPr lang="es-AR" altLang="es-AR" sz="1542" dirty="0"/>
                <a:t>A valores corrientes el aumento fue del </a:t>
              </a:r>
              <a:r>
                <a:rPr lang="es-AR" altLang="es-AR" sz="1542" dirty="0" smtClean="0"/>
                <a:t>122,1%, </a:t>
              </a:r>
              <a:r>
                <a:rPr lang="es-AR" altLang="es-AR" sz="1542" dirty="0"/>
                <a:t>fundamentalmente a raíz de la evolución de la construcción de </a:t>
              </a:r>
              <a:r>
                <a:rPr lang="es-AR" altLang="es-AR" sz="1542" dirty="0" smtClean="0"/>
                <a:t>edificios y </a:t>
              </a:r>
              <a:r>
                <a:rPr lang="es-AR" altLang="es-AR" sz="1542" dirty="0"/>
                <a:t>partes de </a:t>
              </a:r>
              <a:r>
                <a:rPr lang="es-AR" altLang="es-AR" sz="1542" dirty="0" smtClean="0"/>
                <a:t>edificios (119,9%). </a:t>
              </a:r>
              <a:endParaRPr lang="es-AR" altLang="es-AR" sz="1542" dirty="0"/>
            </a:p>
          </p:txBody>
        </p:sp>
        <p:cxnSp>
          <p:nvCxnSpPr>
            <p:cNvPr id="170" name="Conector recto 101"/>
            <p:cNvCxnSpPr/>
            <p:nvPr/>
          </p:nvCxnSpPr>
          <p:spPr>
            <a:xfrm>
              <a:off x="8947056" y="4312882"/>
              <a:ext cx="2996414" cy="0"/>
            </a:xfrm>
            <a:prstGeom prst="line">
              <a:avLst/>
            </a:prstGeom>
            <a:ln w="28575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ector recto 102"/>
            <p:cNvCxnSpPr/>
            <p:nvPr/>
          </p:nvCxnSpPr>
          <p:spPr>
            <a:xfrm>
              <a:off x="11943470" y="4298814"/>
              <a:ext cx="0" cy="1260000"/>
            </a:xfrm>
            <a:prstGeom prst="line">
              <a:avLst/>
            </a:prstGeom>
            <a:ln w="25400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ector recto 103"/>
            <p:cNvCxnSpPr/>
            <p:nvPr/>
          </p:nvCxnSpPr>
          <p:spPr>
            <a:xfrm>
              <a:off x="9531470" y="5550198"/>
              <a:ext cx="2412000" cy="0"/>
            </a:xfrm>
            <a:prstGeom prst="line">
              <a:avLst/>
            </a:prstGeom>
            <a:ln w="28575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9" name="CuadroTexto 258"/>
          <p:cNvSpPr txBox="1"/>
          <p:nvPr/>
        </p:nvSpPr>
        <p:spPr>
          <a:xfrm>
            <a:off x="2310646" y="4157388"/>
            <a:ext cx="38432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 smtClean="0">
                <a:solidFill>
                  <a:schemeClr val="bg1"/>
                </a:solidFill>
              </a:rPr>
              <a:t>Variaciones interanuales a valores corrientes. Año 2004-2022</a:t>
            </a:r>
            <a:endParaRPr lang="es-AR" sz="1100" dirty="0">
              <a:solidFill>
                <a:schemeClr val="bg1"/>
              </a:solidFill>
            </a:endParaRPr>
          </a:p>
        </p:txBody>
      </p:sp>
      <p:grpSp>
        <p:nvGrpSpPr>
          <p:cNvPr id="23" name="Grupo 22"/>
          <p:cNvGrpSpPr/>
          <p:nvPr/>
        </p:nvGrpSpPr>
        <p:grpSpPr>
          <a:xfrm>
            <a:off x="107512" y="4073446"/>
            <a:ext cx="8584583" cy="2632482"/>
            <a:chOff x="107512" y="4073446"/>
            <a:chExt cx="8584583" cy="2632482"/>
          </a:xfrm>
        </p:grpSpPr>
        <p:grpSp>
          <p:nvGrpSpPr>
            <p:cNvPr id="24" name="Grupo 23"/>
            <p:cNvGrpSpPr/>
            <p:nvPr/>
          </p:nvGrpSpPr>
          <p:grpSpPr>
            <a:xfrm>
              <a:off x="107512" y="4073446"/>
              <a:ext cx="8584583" cy="2632482"/>
              <a:chOff x="239752" y="1309654"/>
              <a:chExt cx="8584583" cy="2632482"/>
            </a:xfrm>
          </p:grpSpPr>
          <p:grpSp>
            <p:nvGrpSpPr>
              <p:cNvPr id="28" name="Grupo 27"/>
              <p:cNvGrpSpPr/>
              <p:nvPr/>
            </p:nvGrpSpPr>
            <p:grpSpPr>
              <a:xfrm>
                <a:off x="239752" y="1309654"/>
                <a:ext cx="8584583" cy="2632482"/>
                <a:chOff x="239752" y="1309654"/>
                <a:chExt cx="8584583" cy="2632482"/>
              </a:xfrm>
            </p:grpSpPr>
            <p:grpSp>
              <p:nvGrpSpPr>
                <p:cNvPr id="30" name="Grupo 29"/>
                <p:cNvGrpSpPr/>
                <p:nvPr/>
              </p:nvGrpSpPr>
              <p:grpSpPr>
                <a:xfrm>
                  <a:off x="239752" y="1309654"/>
                  <a:ext cx="8584583" cy="2632482"/>
                  <a:chOff x="239752" y="1309654"/>
                  <a:chExt cx="8584583" cy="2632482"/>
                </a:xfrm>
              </p:grpSpPr>
              <p:grpSp>
                <p:nvGrpSpPr>
                  <p:cNvPr id="32" name="Grupo 31"/>
                  <p:cNvGrpSpPr/>
                  <p:nvPr/>
                </p:nvGrpSpPr>
                <p:grpSpPr>
                  <a:xfrm>
                    <a:off x="239752" y="1309654"/>
                    <a:ext cx="8584583" cy="2632482"/>
                    <a:chOff x="239752" y="1309654"/>
                    <a:chExt cx="8584583" cy="2632482"/>
                  </a:xfrm>
                </p:grpSpPr>
                <p:grpSp>
                  <p:nvGrpSpPr>
                    <p:cNvPr id="34" name="Grupo 33"/>
                    <p:cNvGrpSpPr/>
                    <p:nvPr/>
                  </p:nvGrpSpPr>
                  <p:grpSpPr>
                    <a:xfrm>
                      <a:off x="239752" y="1309654"/>
                      <a:ext cx="8584583" cy="2632482"/>
                      <a:chOff x="239752" y="1309654"/>
                      <a:chExt cx="8584583" cy="2632482"/>
                    </a:xfrm>
                  </p:grpSpPr>
                  <p:grpSp>
                    <p:nvGrpSpPr>
                      <p:cNvPr id="36" name="Grupo 35"/>
                      <p:cNvGrpSpPr/>
                      <p:nvPr/>
                    </p:nvGrpSpPr>
                    <p:grpSpPr>
                      <a:xfrm>
                        <a:off x="239752" y="1309654"/>
                        <a:ext cx="8584583" cy="2632482"/>
                        <a:chOff x="248465" y="1347807"/>
                        <a:chExt cx="8584583" cy="2632482"/>
                      </a:xfrm>
                    </p:grpSpPr>
                    <p:sp>
                      <p:nvSpPr>
                        <p:cNvPr id="38" name="Rectángulo 37"/>
                        <p:cNvSpPr/>
                        <p:nvPr/>
                      </p:nvSpPr>
                      <p:spPr>
                        <a:xfrm>
                          <a:off x="248465" y="1347807"/>
                          <a:ext cx="8584583" cy="2632482"/>
                        </a:xfrm>
                        <a:prstGeom prst="rect">
                          <a:avLst/>
                        </a:prstGeom>
                        <a:solidFill>
                          <a:srgbClr val="F5B6A7"/>
                        </a:solidFill>
                        <a:ln>
                          <a:solidFill>
                            <a:srgbClr val="EBB099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s-AR"/>
                        </a:p>
                      </p:txBody>
                    </p:sp>
                    <p:grpSp>
                      <p:nvGrpSpPr>
                        <p:cNvPr id="39" name="Grupo 38"/>
                        <p:cNvGrpSpPr/>
                        <p:nvPr/>
                      </p:nvGrpSpPr>
                      <p:grpSpPr>
                        <a:xfrm>
                          <a:off x="288806" y="1874373"/>
                          <a:ext cx="7157877" cy="252611"/>
                          <a:chOff x="2691939" y="2022139"/>
                          <a:chExt cx="6279660" cy="188960"/>
                        </a:xfrm>
                      </p:grpSpPr>
                      <p:sp>
                        <p:nvSpPr>
                          <p:cNvPr id="55" name="CuadroTexto 54"/>
                          <p:cNvSpPr txBox="1"/>
                          <p:nvPr/>
                        </p:nvSpPr>
                        <p:spPr>
                          <a:xfrm>
                            <a:off x="2691939" y="2022139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2005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56" name="CuadroTexto 55"/>
                          <p:cNvSpPr txBox="1"/>
                          <p:nvPr/>
                        </p:nvSpPr>
                        <p:spPr>
                          <a:xfrm>
                            <a:off x="3067319" y="2026918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2006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57" name="CuadroTexto 56"/>
                          <p:cNvSpPr txBox="1"/>
                          <p:nvPr/>
                        </p:nvSpPr>
                        <p:spPr>
                          <a:xfrm>
                            <a:off x="3444219" y="2026919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2007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58" name="CuadroTexto 57"/>
                          <p:cNvSpPr txBox="1"/>
                          <p:nvPr/>
                        </p:nvSpPr>
                        <p:spPr>
                          <a:xfrm>
                            <a:off x="3854546" y="2026912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2008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59" name="CuadroTexto 58"/>
                          <p:cNvSpPr txBox="1"/>
                          <p:nvPr/>
                        </p:nvSpPr>
                        <p:spPr>
                          <a:xfrm>
                            <a:off x="4240807" y="2026905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2009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0" name="CuadroTexto 59"/>
                          <p:cNvSpPr txBox="1"/>
                          <p:nvPr/>
                        </p:nvSpPr>
                        <p:spPr>
                          <a:xfrm>
                            <a:off x="4627067" y="2026905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2010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1" name="CuadroTexto 60"/>
                          <p:cNvSpPr txBox="1"/>
                          <p:nvPr/>
                        </p:nvSpPr>
                        <p:spPr>
                          <a:xfrm>
                            <a:off x="5042058" y="2026905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2011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2" name="CuadroTexto 61"/>
                          <p:cNvSpPr txBox="1"/>
                          <p:nvPr/>
                        </p:nvSpPr>
                        <p:spPr>
                          <a:xfrm>
                            <a:off x="5420369" y="2026904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2012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3" name="CuadroTexto 62"/>
                          <p:cNvSpPr txBox="1"/>
                          <p:nvPr/>
                        </p:nvSpPr>
                        <p:spPr>
                          <a:xfrm>
                            <a:off x="5808073" y="2026903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2013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4" name="CuadroTexto 63"/>
                          <p:cNvSpPr txBox="1"/>
                          <p:nvPr/>
                        </p:nvSpPr>
                        <p:spPr>
                          <a:xfrm>
                            <a:off x="6172132" y="2026902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2014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5" name="CuadroTexto 64"/>
                          <p:cNvSpPr txBox="1"/>
                          <p:nvPr/>
                        </p:nvSpPr>
                        <p:spPr>
                          <a:xfrm>
                            <a:off x="6562839" y="2026901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2015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6" name="CuadroTexto 65"/>
                          <p:cNvSpPr txBox="1"/>
                          <p:nvPr/>
                        </p:nvSpPr>
                        <p:spPr>
                          <a:xfrm>
                            <a:off x="6971659" y="2026900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2016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7" name="CuadroTexto 66"/>
                          <p:cNvSpPr txBox="1"/>
                          <p:nvPr/>
                        </p:nvSpPr>
                        <p:spPr>
                          <a:xfrm>
                            <a:off x="7366272" y="2026899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2017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8" name="CuadroTexto 67"/>
                          <p:cNvSpPr txBox="1"/>
                          <p:nvPr/>
                        </p:nvSpPr>
                        <p:spPr>
                          <a:xfrm>
                            <a:off x="7734820" y="2026898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2018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9" name="CuadroTexto 68"/>
                          <p:cNvSpPr txBox="1"/>
                          <p:nvPr/>
                        </p:nvSpPr>
                        <p:spPr>
                          <a:xfrm>
                            <a:off x="8521431" y="2026896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2020</a:t>
                            </a:r>
                            <a:endParaRPr lang="es-AR" sz="1000" b="1" dirty="0"/>
                          </a:p>
                        </p:txBody>
                      </p:sp>
                    </p:grpSp>
                    <p:cxnSp>
                      <p:nvCxnSpPr>
                        <p:cNvPr id="40" name="Conector recto 39"/>
                        <p:cNvCxnSpPr/>
                        <p:nvPr/>
                      </p:nvCxnSpPr>
                      <p:spPr>
                        <a:xfrm>
                          <a:off x="694762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1" name="Conector recto 40"/>
                        <p:cNvCxnSpPr/>
                        <p:nvPr/>
                      </p:nvCxnSpPr>
                      <p:spPr>
                        <a:xfrm>
                          <a:off x="6497787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2" name="Conector recto 41"/>
                        <p:cNvCxnSpPr/>
                        <p:nvPr/>
                      </p:nvCxnSpPr>
                      <p:spPr>
                        <a:xfrm>
                          <a:off x="6036933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3" name="Conector recto 42"/>
                        <p:cNvCxnSpPr/>
                        <p:nvPr/>
                      </p:nvCxnSpPr>
                      <p:spPr>
                        <a:xfrm>
                          <a:off x="5591446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4" name="Conector recto 43"/>
                        <p:cNvCxnSpPr/>
                        <p:nvPr/>
                      </p:nvCxnSpPr>
                      <p:spPr>
                        <a:xfrm>
                          <a:off x="5157986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5" name="Conector recto 44"/>
                        <p:cNvCxnSpPr/>
                        <p:nvPr/>
                      </p:nvCxnSpPr>
                      <p:spPr>
                        <a:xfrm>
                          <a:off x="470105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6" name="Conector recto 45"/>
                        <p:cNvCxnSpPr/>
                        <p:nvPr/>
                      </p:nvCxnSpPr>
                      <p:spPr>
                        <a:xfrm>
                          <a:off x="4255704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7" name="Conector recto 46"/>
                        <p:cNvCxnSpPr/>
                        <p:nvPr/>
                      </p:nvCxnSpPr>
                      <p:spPr>
                        <a:xfrm>
                          <a:off x="382803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8" name="Conector recto 47"/>
                        <p:cNvCxnSpPr/>
                        <p:nvPr/>
                      </p:nvCxnSpPr>
                      <p:spPr>
                        <a:xfrm>
                          <a:off x="339798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9" name="Conector recto 48"/>
                        <p:cNvCxnSpPr/>
                        <p:nvPr/>
                      </p:nvCxnSpPr>
                      <p:spPr>
                        <a:xfrm>
                          <a:off x="2942189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0" name="Conector recto 49"/>
                        <p:cNvCxnSpPr/>
                        <p:nvPr/>
                      </p:nvCxnSpPr>
                      <p:spPr>
                        <a:xfrm>
                          <a:off x="2488208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1" name="Conector recto 50"/>
                        <p:cNvCxnSpPr/>
                        <p:nvPr/>
                      </p:nvCxnSpPr>
                      <p:spPr>
                        <a:xfrm>
                          <a:off x="2047929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2" name="Conector recto 51"/>
                        <p:cNvCxnSpPr/>
                        <p:nvPr/>
                      </p:nvCxnSpPr>
                      <p:spPr>
                        <a:xfrm>
                          <a:off x="1598374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3" name="Conector recto 52"/>
                        <p:cNvCxnSpPr/>
                        <p:nvPr/>
                      </p:nvCxnSpPr>
                      <p:spPr>
                        <a:xfrm>
                          <a:off x="113831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4" name="Conector recto 53"/>
                        <p:cNvCxnSpPr/>
                        <p:nvPr/>
                      </p:nvCxnSpPr>
                      <p:spPr>
                        <a:xfrm>
                          <a:off x="716682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7" name="CuadroTexto 36"/>
                      <p:cNvSpPr txBox="1"/>
                      <p:nvPr/>
                    </p:nvSpPr>
                    <p:spPr>
                      <a:xfrm>
                        <a:off x="6479490" y="1842579"/>
                        <a:ext cx="513124" cy="24622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000" b="1" dirty="0" smtClean="0"/>
                          <a:t>2019</a:t>
                        </a:r>
                        <a:endParaRPr lang="es-AR" sz="1000" b="1" dirty="0"/>
                      </a:p>
                    </p:txBody>
                  </p:sp>
                </p:grpSp>
                <p:cxnSp>
                  <p:nvCxnSpPr>
                    <p:cNvPr id="35" name="Conector recto 18"/>
                    <p:cNvCxnSpPr/>
                    <p:nvPr/>
                  </p:nvCxnSpPr>
                  <p:spPr>
                    <a:xfrm>
                      <a:off x="7355766" y="1837824"/>
                      <a:ext cx="0" cy="200402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3" name="CuadroTexto 100"/>
                  <p:cNvSpPr txBox="1"/>
                  <p:nvPr/>
                </p:nvSpPr>
                <p:spPr>
                  <a:xfrm>
                    <a:off x="7377322" y="1837817"/>
                    <a:ext cx="513124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AR" sz="1000" b="1" dirty="0" smtClean="0"/>
                      <a:t>2021</a:t>
                    </a:r>
                    <a:endParaRPr lang="es-AR" sz="1000" b="1" dirty="0"/>
                  </a:p>
                </p:txBody>
              </p:sp>
            </p:grpSp>
            <p:cxnSp>
              <p:nvCxnSpPr>
                <p:cNvPr id="31" name="Conector recto 30"/>
                <p:cNvCxnSpPr/>
                <p:nvPr/>
              </p:nvCxnSpPr>
              <p:spPr>
                <a:xfrm flipV="1">
                  <a:off x="303876" y="3219806"/>
                  <a:ext cx="8460000" cy="0"/>
                </a:xfrm>
                <a:prstGeom prst="line">
                  <a:avLst/>
                </a:prstGeom>
                <a:ln w="2222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9" name="Conector recto 18"/>
              <p:cNvCxnSpPr/>
              <p:nvPr/>
            </p:nvCxnSpPr>
            <p:spPr>
              <a:xfrm>
                <a:off x="7809862" y="1842579"/>
                <a:ext cx="0" cy="2004022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CuadroTexto 100"/>
            <p:cNvSpPr txBox="1"/>
            <p:nvPr/>
          </p:nvSpPr>
          <p:spPr>
            <a:xfrm>
              <a:off x="7695916" y="4604331"/>
              <a:ext cx="5131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000" b="1" dirty="0" smtClean="0"/>
                <a:t>2022</a:t>
              </a:r>
              <a:endParaRPr lang="es-AR" sz="1000" b="1" dirty="0"/>
            </a:p>
          </p:txBody>
        </p:sp>
        <p:cxnSp>
          <p:nvCxnSpPr>
            <p:cNvPr id="26" name="Conector recto 18"/>
            <p:cNvCxnSpPr/>
            <p:nvPr/>
          </p:nvCxnSpPr>
          <p:spPr>
            <a:xfrm>
              <a:off x="8125384" y="4601954"/>
              <a:ext cx="0" cy="2004022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CuadroTexto 100"/>
            <p:cNvSpPr txBox="1"/>
            <p:nvPr/>
          </p:nvSpPr>
          <p:spPr>
            <a:xfrm>
              <a:off x="8104894" y="4608639"/>
              <a:ext cx="5131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000" b="1" dirty="0" smtClean="0"/>
                <a:t>2023</a:t>
              </a:r>
              <a:endParaRPr lang="es-AR" sz="1000" b="1" dirty="0"/>
            </a:p>
          </p:txBody>
        </p:sp>
      </p:grpSp>
      <p:grpSp>
        <p:nvGrpSpPr>
          <p:cNvPr id="70" name="Grupo 69"/>
          <p:cNvGrpSpPr/>
          <p:nvPr/>
        </p:nvGrpSpPr>
        <p:grpSpPr>
          <a:xfrm>
            <a:off x="91835" y="1309654"/>
            <a:ext cx="8584583" cy="2632482"/>
            <a:chOff x="91835" y="1309654"/>
            <a:chExt cx="8584583" cy="2632482"/>
          </a:xfrm>
        </p:grpSpPr>
        <p:grpSp>
          <p:nvGrpSpPr>
            <p:cNvPr id="71" name="Grupo 70"/>
            <p:cNvGrpSpPr/>
            <p:nvPr/>
          </p:nvGrpSpPr>
          <p:grpSpPr>
            <a:xfrm>
              <a:off x="91835" y="1309654"/>
              <a:ext cx="8584583" cy="2632482"/>
              <a:chOff x="239752" y="1309654"/>
              <a:chExt cx="8584583" cy="2632482"/>
            </a:xfrm>
          </p:grpSpPr>
          <p:grpSp>
            <p:nvGrpSpPr>
              <p:cNvPr id="75" name="Grupo 74"/>
              <p:cNvGrpSpPr/>
              <p:nvPr/>
            </p:nvGrpSpPr>
            <p:grpSpPr>
              <a:xfrm>
                <a:off x="239752" y="1309654"/>
                <a:ext cx="8584583" cy="2632482"/>
                <a:chOff x="239752" y="1309654"/>
                <a:chExt cx="8584583" cy="2632482"/>
              </a:xfrm>
            </p:grpSpPr>
            <p:grpSp>
              <p:nvGrpSpPr>
                <p:cNvPr id="77" name="Grupo 76"/>
                <p:cNvGrpSpPr/>
                <p:nvPr/>
              </p:nvGrpSpPr>
              <p:grpSpPr>
                <a:xfrm>
                  <a:off x="239752" y="1309654"/>
                  <a:ext cx="8584583" cy="2632482"/>
                  <a:chOff x="239752" y="1309654"/>
                  <a:chExt cx="8584583" cy="2632482"/>
                </a:xfrm>
              </p:grpSpPr>
              <p:grpSp>
                <p:nvGrpSpPr>
                  <p:cNvPr id="79" name="Grupo 78"/>
                  <p:cNvGrpSpPr/>
                  <p:nvPr/>
                </p:nvGrpSpPr>
                <p:grpSpPr>
                  <a:xfrm>
                    <a:off x="239752" y="1309654"/>
                    <a:ext cx="8584583" cy="2632482"/>
                    <a:chOff x="239752" y="1309654"/>
                    <a:chExt cx="8584583" cy="2632482"/>
                  </a:xfrm>
                </p:grpSpPr>
                <p:grpSp>
                  <p:nvGrpSpPr>
                    <p:cNvPr id="81" name="Grupo 80"/>
                    <p:cNvGrpSpPr/>
                    <p:nvPr/>
                  </p:nvGrpSpPr>
                  <p:grpSpPr>
                    <a:xfrm>
                      <a:off x="239752" y="1309654"/>
                      <a:ext cx="8584583" cy="2632482"/>
                      <a:chOff x="239752" y="1309654"/>
                      <a:chExt cx="8584583" cy="2632482"/>
                    </a:xfrm>
                  </p:grpSpPr>
                  <p:grpSp>
                    <p:nvGrpSpPr>
                      <p:cNvPr id="83" name="Grupo 82"/>
                      <p:cNvGrpSpPr/>
                      <p:nvPr/>
                    </p:nvGrpSpPr>
                    <p:grpSpPr>
                      <a:xfrm>
                        <a:off x="239752" y="1309654"/>
                        <a:ext cx="8584583" cy="2632482"/>
                        <a:chOff x="248465" y="1347807"/>
                        <a:chExt cx="8584583" cy="2632482"/>
                      </a:xfrm>
                    </p:grpSpPr>
                    <p:grpSp>
                      <p:nvGrpSpPr>
                        <p:cNvPr id="85" name="Grupo 84"/>
                        <p:cNvGrpSpPr/>
                        <p:nvPr/>
                      </p:nvGrpSpPr>
                      <p:grpSpPr>
                        <a:xfrm>
                          <a:off x="248465" y="1347807"/>
                          <a:ext cx="8584583" cy="2632482"/>
                          <a:chOff x="248465" y="1347807"/>
                          <a:chExt cx="8584583" cy="2632482"/>
                        </a:xfrm>
                      </p:grpSpPr>
                      <p:sp>
                        <p:nvSpPr>
                          <p:cNvPr id="87" name="Rectángulo 86"/>
                          <p:cNvSpPr/>
                          <p:nvPr/>
                        </p:nvSpPr>
                        <p:spPr>
                          <a:xfrm>
                            <a:off x="248465" y="1347807"/>
                            <a:ext cx="8584583" cy="2632482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solidFill>
                              <a:srgbClr val="EBB099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s-AR"/>
                          </a:p>
                        </p:txBody>
                      </p:sp>
                      <p:grpSp>
                        <p:nvGrpSpPr>
                          <p:cNvPr id="88" name="Grupo 87"/>
                          <p:cNvGrpSpPr/>
                          <p:nvPr/>
                        </p:nvGrpSpPr>
                        <p:grpSpPr>
                          <a:xfrm>
                            <a:off x="288806" y="1874373"/>
                            <a:ext cx="7157877" cy="252611"/>
                            <a:chOff x="2691939" y="2022139"/>
                            <a:chExt cx="6279660" cy="188960"/>
                          </a:xfrm>
                        </p:grpSpPr>
                        <p:sp>
                          <p:nvSpPr>
                            <p:cNvPr id="105" name="CuadroTexto 104"/>
                            <p:cNvSpPr txBox="1"/>
                            <p:nvPr/>
                          </p:nvSpPr>
                          <p:spPr>
                            <a:xfrm>
                              <a:off x="2691939" y="2022139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2005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06" name="CuadroTexto 105"/>
                            <p:cNvSpPr txBox="1"/>
                            <p:nvPr/>
                          </p:nvSpPr>
                          <p:spPr>
                            <a:xfrm>
                              <a:off x="3067319" y="2026918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2006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07" name="CuadroTexto 106"/>
                            <p:cNvSpPr txBox="1"/>
                            <p:nvPr/>
                          </p:nvSpPr>
                          <p:spPr>
                            <a:xfrm>
                              <a:off x="3444219" y="2026919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2007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08" name="CuadroTexto 107"/>
                            <p:cNvSpPr txBox="1"/>
                            <p:nvPr/>
                          </p:nvSpPr>
                          <p:spPr>
                            <a:xfrm>
                              <a:off x="3854546" y="2026912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2008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09" name="CuadroTexto 108"/>
                            <p:cNvSpPr txBox="1"/>
                            <p:nvPr/>
                          </p:nvSpPr>
                          <p:spPr>
                            <a:xfrm>
                              <a:off x="4240807" y="2026905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2009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10" name="CuadroTexto 109"/>
                            <p:cNvSpPr txBox="1"/>
                            <p:nvPr/>
                          </p:nvSpPr>
                          <p:spPr>
                            <a:xfrm>
                              <a:off x="4627067" y="2026905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2010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11" name="CuadroTexto 110"/>
                            <p:cNvSpPr txBox="1"/>
                            <p:nvPr/>
                          </p:nvSpPr>
                          <p:spPr>
                            <a:xfrm>
                              <a:off x="5042058" y="2026905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2011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12" name="CuadroTexto 111"/>
                            <p:cNvSpPr txBox="1"/>
                            <p:nvPr/>
                          </p:nvSpPr>
                          <p:spPr>
                            <a:xfrm>
                              <a:off x="5420369" y="2026904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2012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13" name="CuadroTexto 112"/>
                            <p:cNvSpPr txBox="1"/>
                            <p:nvPr/>
                          </p:nvSpPr>
                          <p:spPr>
                            <a:xfrm>
                              <a:off x="5808073" y="2026903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2013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14" name="CuadroTexto 113"/>
                            <p:cNvSpPr txBox="1"/>
                            <p:nvPr/>
                          </p:nvSpPr>
                          <p:spPr>
                            <a:xfrm>
                              <a:off x="6172132" y="2026902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2014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15" name="CuadroTexto 114"/>
                            <p:cNvSpPr txBox="1"/>
                            <p:nvPr/>
                          </p:nvSpPr>
                          <p:spPr>
                            <a:xfrm>
                              <a:off x="6562839" y="2026901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2015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16" name="CuadroTexto 115"/>
                            <p:cNvSpPr txBox="1"/>
                            <p:nvPr/>
                          </p:nvSpPr>
                          <p:spPr>
                            <a:xfrm>
                              <a:off x="6971659" y="2026900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2016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17" name="CuadroTexto 116"/>
                            <p:cNvSpPr txBox="1"/>
                            <p:nvPr/>
                          </p:nvSpPr>
                          <p:spPr>
                            <a:xfrm>
                              <a:off x="7366272" y="2026899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2017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18" name="CuadroTexto 117"/>
                            <p:cNvSpPr txBox="1"/>
                            <p:nvPr/>
                          </p:nvSpPr>
                          <p:spPr>
                            <a:xfrm>
                              <a:off x="7734820" y="2026898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2018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19" name="CuadroTexto 118"/>
                            <p:cNvSpPr txBox="1"/>
                            <p:nvPr/>
                          </p:nvSpPr>
                          <p:spPr>
                            <a:xfrm>
                              <a:off x="8521431" y="2026896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2020</a:t>
                              </a:r>
                              <a:endParaRPr lang="es-AR" sz="1000" b="1" dirty="0"/>
                            </a:p>
                          </p:txBody>
                        </p:sp>
                      </p:grpSp>
                      <p:cxnSp>
                        <p:nvCxnSpPr>
                          <p:cNvPr id="89" name="Conector recto 88"/>
                          <p:cNvCxnSpPr/>
                          <p:nvPr/>
                        </p:nvCxnSpPr>
                        <p:spPr>
                          <a:xfrm>
                            <a:off x="6947620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0" name="Conector recto 89"/>
                          <p:cNvCxnSpPr/>
                          <p:nvPr/>
                        </p:nvCxnSpPr>
                        <p:spPr>
                          <a:xfrm>
                            <a:off x="6497787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1" name="Conector recto 90"/>
                          <p:cNvCxnSpPr/>
                          <p:nvPr/>
                        </p:nvCxnSpPr>
                        <p:spPr>
                          <a:xfrm>
                            <a:off x="6036933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2" name="Conector recto 91"/>
                          <p:cNvCxnSpPr/>
                          <p:nvPr/>
                        </p:nvCxnSpPr>
                        <p:spPr>
                          <a:xfrm>
                            <a:off x="5591446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3" name="Conector recto 92"/>
                          <p:cNvCxnSpPr/>
                          <p:nvPr/>
                        </p:nvCxnSpPr>
                        <p:spPr>
                          <a:xfrm>
                            <a:off x="5157986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4" name="Conector recto 93"/>
                          <p:cNvCxnSpPr/>
                          <p:nvPr/>
                        </p:nvCxnSpPr>
                        <p:spPr>
                          <a:xfrm>
                            <a:off x="4701050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5" name="Conector recto 94"/>
                          <p:cNvCxnSpPr/>
                          <p:nvPr/>
                        </p:nvCxnSpPr>
                        <p:spPr>
                          <a:xfrm>
                            <a:off x="4255704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6" name="Conector recto 95"/>
                          <p:cNvCxnSpPr/>
                          <p:nvPr/>
                        </p:nvCxnSpPr>
                        <p:spPr>
                          <a:xfrm>
                            <a:off x="3828030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7" name="Conector recto 96"/>
                          <p:cNvCxnSpPr/>
                          <p:nvPr/>
                        </p:nvCxnSpPr>
                        <p:spPr>
                          <a:xfrm>
                            <a:off x="3397980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8" name="Conector recto 97"/>
                          <p:cNvCxnSpPr/>
                          <p:nvPr/>
                        </p:nvCxnSpPr>
                        <p:spPr>
                          <a:xfrm>
                            <a:off x="2942189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9" name="Conector recto 98"/>
                          <p:cNvCxnSpPr/>
                          <p:nvPr/>
                        </p:nvCxnSpPr>
                        <p:spPr>
                          <a:xfrm>
                            <a:off x="2488208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00" name="Conector recto 99"/>
                          <p:cNvCxnSpPr/>
                          <p:nvPr/>
                        </p:nvCxnSpPr>
                        <p:spPr>
                          <a:xfrm>
                            <a:off x="2047929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01" name="Conector recto 100"/>
                          <p:cNvCxnSpPr/>
                          <p:nvPr/>
                        </p:nvCxnSpPr>
                        <p:spPr>
                          <a:xfrm>
                            <a:off x="1598374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03" name="Conector recto 102"/>
                          <p:cNvCxnSpPr/>
                          <p:nvPr/>
                        </p:nvCxnSpPr>
                        <p:spPr>
                          <a:xfrm>
                            <a:off x="1138310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04" name="Conector recto 103"/>
                          <p:cNvCxnSpPr/>
                          <p:nvPr/>
                        </p:nvCxnSpPr>
                        <p:spPr>
                          <a:xfrm>
                            <a:off x="716682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86" name="CuadroTexto 85"/>
                        <p:cNvSpPr txBox="1"/>
                        <p:nvPr/>
                      </p:nvSpPr>
                      <p:spPr>
                        <a:xfrm>
                          <a:off x="2319359" y="1420596"/>
                          <a:ext cx="3843229" cy="2616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s-AR" sz="1100" dirty="0" smtClean="0"/>
                            <a:t>Variaciones interanuales a valores constantes. Año 2004-2023</a:t>
                          </a:r>
                          <a:endParaRPr lang="es-AR" sz="1100" dirty="0"/>
                        </a:p>
                      </p:txBody>
                    </p:sp>
                  </p:grpSp>
                  <p:sp>
                    <p:nvSpPr>
                      <p:cNvPr id="84" name="CuadroTexto 83"/>
                      <p:cNvSpPr txBox="1"/>
                      <p:nvPr/>
                    </p:nvSpPr>
                    <p:spPr>
                      <a:xfrm>
                        <a:off x="6479490" y="1842579"/>
                        <a:ext cx="513124" cy="24622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000" b="1" dirty="0" smtClean="0"/>
                          <a:t>2019</a:t>
                        </a:r>
                        <a:endParaRPr lang="es-AR" sz="1000" b="1" dirty="0"/>
                      </a:p>
                    </p:txBody>
                  </p:sp>
                </p:grpSp>
                <p:cxnSp>
                  <p:nvCxnSpPr>
                    <p:cNvPr id="82" name="Conector recto 18"/>
                    <p:cNvCxnSpPr/>
                    <p:nvPr/>
                  </p:nvCxnSpPr>
                  <p:spPr>
                    <a:xfrm>
                      <a:off x="7355766" y="1837824"/>
                      <a:ext cx="0" cy="200402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80" name="CuadroTexto 100"/>
                  <p:cNvSpPr txBox="1"/>
                  <p:nvPr/>
                </p:nvSpPr>
                <p:spPr>
                  <a:xfrm>
                    <a:off x="7377322" y="1837817"/>
                    <a:ext cx="513124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AR" sz="1000" b="1" dirty="0" smtClean="0"/>
                      <a:t>2021</a:t>
                    </a:r>
                    <a:endParaRPr lang="es-AR" sz="1000" b="1" dirty="0"/>
                  </a:p>
                </p:txBody>
              </p:sp>
            </p:grpSp>
            <p:cxnSp>
              <p:nvCxnSpPr>
                <p:cNvPr id="78" name="Conector recto 77"/>
                <p:cNvCxnSpPr/>
                <p:nvPr/>
              </p:nvCxnSpPr>
              <p:spPr>
                <a:xfrm flipV="1">
                  <a:off x="303876" y="3219806"/>
                  <a:ext cx="8460000" cy="0"/>
                </a:xfrm>
                <a:prstGeom prst="line">
                  <a:avLst/>
                </a:prstGeom>
                <a:ln w="22225">
                  <a:solidFill>
                    <a:srgbClr val="EBB0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6" name="Conector recto 18"/>
              <p:cNvCxnSpPr/>
              <p:nvPr/>
            </p:nvCxnSpPr>
            <p:spPr>
              <a:xfrm>
                <a:off x="7809862" y="1842579"/>
                <a:ext cx="0" cy="2004022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CuadroTexto 100"/>
            <p:cNvSpPr txBox="1"/>
            <p:nvPr/>
          </p:nvSpPr>
          <p:spPr>
            <a:xfrm>
              <a:off x="7691597" y="1844956"/>
              <a:ext cx="5131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000" b="1" dirty="0" smtClean="0"/>
                <a:t>2022</a:t>
              </a:r>
              <a:endParaRPr lang="es-AR" sz="1000" b="1" dirty="0"/>
            </a:p>
          </p:txBody>
        </p:sp>
        <p:cxnSp>
          <p:nvCxnSpPr>
            <p:cNvPr id="73" name="Conector recto 18"/>
            <p:cNvCxnSpPr/>
            <p:nvPr/>
          </p:nvCxnSpPr>
          <p:spPr>
            <a:xfrm>
              <a:off x="8121065" y="1842579"/>
              <a:ext cx="0" cy="2004022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CuadroTexto 100"/>
            <p:cNvSpPr txBox="1"/>
            <p:nvPr/>
          </p:nvSpPr>
          <p:spPr>
            <a:xfrm>
              <a:off x="8100575" y="1849264"/>
              <a:ext cx="5131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000" b="1" dirty="0" smtClean="0"/>
                <a:t>2023</a:t>
              </a:r>
              <a:endParaRPr lang="es-AR" sz="1000" b="1" dirty="0"/>
            </a:p>
          </p:txBody>
        </p:sp>
      </p:grpSp>
      <p:graphicFrame>
        <p:nvGraphicFramePr>
          <p:cNvPr id="122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7581353"/>
              </p:ext>
            </p:extLst>
          </p:nvPr>
        </p:nvGraphicFramePr>
        <p:xfrm>
          <a:off x="-2679" y="2093755"/>
          <a:ext cx="8616378" cy="2083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0290456"/>
              </p:ext>
            </p:extLst>
          </p:nvPr>
        </p:nvGraphicFramePr>
        <p:xfrm>
          <a:off x="-29294" y="4395640"/>
          <a:ext cx="8579890" cy="2047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6" name="CuadroTexto 125"/>
          <p:cNvSpPr txBox="1"/>
          <p:nvPr/>
        </p:nvSpPr>
        <p:spPr>
          <a:xfrm>
            <a:off x="2178406" y="4146235"/>
            <a:ext cx="38432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 smtClean="0">
                <a:solidFill>
                  <a:schemeClr val="bg1"/>
                </a:solidFill>
              </a:rPr>
              <a:t>Variaciones interanuales a valores corrientes. Año 2004-2023</a:t>
            </a:r>
            <a:endParaRPr lang="es-AR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32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" name="Chart 4"/>
          <p:cNvGraphicFramePr>
            <a:graphicFrameLocks/>
          </p:cNvGraphicFramePr>
          <p:nvPr/>
        </p:nvGraphicFramePr>
        <p:xfrm>
          <a:off x="573881" y="4498180"/>
          <a:ext cx="7655720" cy="2071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351694" y="189282"/>
            <a:ext cx="11535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smtClean="0"/>
              <a:t>Variación interanual </a:t>
            </a:r>
            <a:r>
              <a:rPr lang="es-AR" sz="3200" b="1" dirty="0" smtClean="0"/>
              <a:t>de las principales actividades económicas</a:t>
            </a:r>
            <a:endParaRPr lang="es-AR" sz="5655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2634174" y="6176566"/>
            <a:ext cx="2099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/>
          </a:p>
        </p:txBody>
      </p:sp>
      <p:cxnSp>
        <p:nvCxnSpPr>
          <p:cNvPr id="157" name="Conector recto 156"/>
          <p:cNvCxnSpPr/>
          <p:nvPr/>
        </p:nvCxnSpPr>
        <p:spPr>
          <a:xfrm flipV="1">
            <a:off x="779919" y="6135211"/>
            <a:ext cx="7416000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CuadroTexto 160"/>
          <p:cNvSpPr txBox="1"/>
          <p:nvPr/>
        </p:nvSpPr>
        <p:spPr>
          <a:xfrm>
            <a:off x="2319358" y="4135097"/>
            <a:ext cx="38432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 smtClean="0">
                <a:solidFill>
                  <a:schemeClr val="bg1"/>
                </a:solidFill>
              </a:rPr>
              <a:t>Variaciones interanuales a valores corrientes. Año 2004-2022</a:t>
            </a:r>
            <a:endParaRPr lang="es-AR" sz="1100" dirty="0">
              <a:solidFill>
                <a:schemeClr val="bg1"/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8738064" y="6467138"/>
            <a:ext cx="3434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 smtClean="0"/>
              <a:t>Fuente: </a:t>
            </a:r>
            <a:r>
              <a:rPr lang="es-AR" sz="1200" dirty="0" smtClean="0"/>
              <a:t>Dirección de Estadísticas Socioeconómicas.</a:t>
            </a:r>
            <a:endParaRPr lang="es-AR" sz="1200" dirty="0"/>
          </a:p>
        </p:txBody>
      </p:sp>
      <p:sp>
        <p:nvSpPr>
          <p:cNvPr id="102" name="CuadroTexto 83"/>
          <p:cNvSpPr txBox="1"/>
          <p:nvPr/>
        </p:nvSpPr>
        <p:spPr>
          <a:xfrm>
            <a:off x="241384" y="830329"/>
            <a:ext cx="1224252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chemeClr val="bg1"/>
                </a:solidFill>
              </a:rPr>
              <a:t>Comercio</a:t>
            </a:r>
            <a:endParaRPr lang="es-AR" dirty="0">
              <a:solidFill>
                <a:schemeClr val="bg1"/>
              </a:solidFill>
            </a:endParaRPr>
          </a:p>
        </p:txBody>
      </p:sp>
      <p:grpSp>
        <p:nvGrpSpPr>
          <p:cNvPr id="156" name="Grupo 86"/>
          <p:cNvGrpSpPr/>
          <p:nvPr/>
        </p:nvGrpSpPr>
        <p:grpSpPr>
          <a:xfrm>
            <a:off x="9073499" y="1474022"/>
            <a:ext cx="2873104" cy="2212908"/>
            <a:chOff x="8541949" y="4179846"/>
            <a:chExt cx="3401521" cy="1428807"/>
          </a:xfrm>
        </p:grpSpPr>
        <p:sp>
          <p:nvSpPr>
            <p:cNvPr id="158" name="Rectángulo 87"/>
            <p:cNvSpPr/>
            <p:nvPr/>
          </p:nvSpPr>
          <p:spPr>
            <a:xfrm>
              <a:off x="8541949" y="4179846"/>
              <a:ext cx="3254536" cy="978954"/>
            </a:xfrm>
            <a:prstGeom prst="rect">
              <a:avLst/>
            </a:prstGeom>
            <a:solidFill>
              <a:schemeClr val="bg1">
                <a:alpha val="48000"/>
              </a:schemeClr>
            </a:solidFill>
            <a:ln>
              <a:solidFill>
                <a:srgbClr val="EBB099"/>
              </a:solidFill>
            </a:ln>
          </p:spPr>
          <p:txBody>
            <a:bodyPr wrap="square">
              <a:spAutoFit/>
            </a:bodyPr>
            <a:lstStyle/>
            <a:p>
              <a:pPr algn="just"/>
              <a:endParaRPr lang="es-AR" altLang="es-AR" sz="1542" dirty="0" smtClean="0"/>
            </a:p>
            <a:p>
              <a:r>
                <a:rPr lang="es-AR" altLang="es-AR" sz="1542" dirty="0" smtClean="0"/>
                <a:t>La disminución del -2,3% en </a:t>
              </a:r>
              <a:r>
                <a:rPr lang="es-AR" altLang="es-AR" sz="1542" dirty="0"/>
                <a:t>el Valor Agregado en el año </a:t>
              </a:r>
              <a:r>
                <a:rPr lang="es-AR" altLang="es-AR" sz="1542" dirty="0" smtClean="0"/>
                <a:t>2023 </a:t>
              </a:r>
              <a:r>
                <a:rPr lang="es-AR" altLang="es-AR" sz="1542" dirty="0"/>
                <a:t>se debió principalmente a la </a:t>
              </a:r>
              <a:r>
                <a:rPr lang="es-AR" altLang="es-AR" sz="1542" dirty="0" smtClean="0"/>
                <a:t>caída </a:t>
              </a:r>
              <a:r>
                <a:rPr lang="es-AR" altLang="es-AR" sz="1542" dirty="0"/>
                <a:t>en </a:t>
              </a:r>
              <a:r>
                <a:rPr lang="es-AR" altLang="es-AR" sz="1542" dirty="0" smtClean="0"/>
                <a:t>el comercio </a:t>
              </a:r>
              <a:r>
                <a:rPr lang="es-AR" altLang="es-AR" sz="1542" dirty="0"/>
                <a:t>al </a:t>
              </a:r>
              <a:r>
                <a:rPr lang="es-AR" altLang="es-AR" sz="1542" dirty="0" smtClean="0"/>
                <a:t>por mayor  (-9,9%). </a:t>
              </a:r>
              <a:endParaRPr lang="es-AR" altLang="es-AR" sz="1542" dirty="0"/>
            </a:p>
          </p:txBody>
        </p:sp>
        <p:cxnSp>
          <p:nvCxnSpPr>
            <p:cNvPr id="163" name="Conector recto 88"/>
            <p:cNvCxnSpPr/>
            <p:nvPr/>
          </p:nvCxnSpPr>
          <p:spPr>
            <a:xfrm>
              <a:off x="8947056" y="4312882"/>
              <a:ext cx="2996414" cy="0"/>
            </a:xfrm>
            <a:prstGeom prst="line">
              <a:avLst/>
            </a:prstGeom>
            <a:ln w="28575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ector recto 89"/>
            <p:cNvCxnSpPr/>
            <p:nvPr/>
          </p:nvCxnSpPr>
          <p:spPr>
            <a:xfrm>
              <a:off x="11943470" y="4298814"/>
              <a:ext cx="0" cy="1309839"/>
            </a:xfrm>
            <a:prstGeom prst="line">
              <a:avLst/>
            </a:prstGeom>
            <a:ln w="25400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ector recto 90"/>
            <p:cNvCxnSpPr/>
            <p:nvPr/>
          </p:nvCxnSpPr>
          <p:spPr>
            <a:xfrm>
              <a:off x="9531470" y="5603919"/>
              <a:ext cx="2412000" cy="0"/>
            </a:xfrm>
            <a:prstGeom prst="line">
              <a:avLst/>
            </a:prstGeom>
            <a:ln w="28575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Grupo 91"/>
          <p:cNvGrpSpPr/>
          <p:nvPr/>
        </p:nvGrpSpPr>
        <p:grpSpPr>
          <a:xfrm>
            <a:off x="9087530" y="4195826"/>
            <a:ext cx="2859073" cy="2233763"/>
            <a:chOff x="8541949" y="4155472"/>
            <a:chExt cx="3401521" cy="1632405"/>
          </a:xfrm>
        </p:grpSpPr>
        <p:sp>
          <p:nvSpPr>
            <p:cNvPr id="169" name="Rectángulo 92"/>
            <p:cNvSpPr/>
            <p:nvPr/>
          </p:nvSpPr>
          <p:spPr>
            <a:xfrm>
              <a:off x="8541949" y="4155472"/>
              <a:ext cx="3254536" cy="1108008"/>
            </a:xfrm>
            <a:prstGeom prst="rect">
              <a:avLst/>
            </a:prstGeom>
            <a:solidFill>
              <a:srgbClr val="EBB099">
                <a:alpha val="48000"/>
              </a:srgbClr>
            </a:solidFill>
          </p:spPr>
          <p:txBody>
            <a:bodyPr wrap="square">
              <a:spAutoFit/>
            </a:bodyPr>
            <a:lstStyle/>
            <a:p>
              <a:pPr algn="just"/>
              <a:endParaRPr lang="es-AR" altLang="es-AR" sz="1542" dirty="0" smtClean="0"/>
            </a:p>
            <a:p>
              <a:r>
                <a:rPr lang="es-AR" altLang="es-AR" sz="1542" dirty="0"/>
                <a:t>A valores corrientes el crecimiento fue del </a:t>
              </a:r>
              <a:r>
                <a:rPr lang="es-AR" altLang="es-AR" sz="1542" dirty="0" smtClean="0"/>
                <a:t>130,2%, </a:t>
              </a:r>
              <a:r>
                <a:rPr lang="es-AR" altLang="es-AR" sz="1542" dirty="0"/>
                <a:t>generado por el aumento en la rama </a:t>
              </a:r>
              <a:r>
                <a:rPr lang="es-AR" altLang="es-AR" sz="1542" dirty="0" smtClean="0"/>
                <a:t>comercio </a:t>
              </a:r>
              <a:r>
                <a:rPr lang="es-AR" altLang="es-AR" sz="1542" dirty="0"/>
                <a:t>al por mayor </a:t>
              </a:r>
              <a:r>
                <a:rPr lang="es-AR" altLang="es-AR" sz="1542" dirty="0" smtClean="0"/>
                <a:t>y en comisión (111,8%).</a:t>
              </a:r>
              <a:endParaRPr lang="es-AR" altLang="es-AR" sz="1542" dirty="0"/>
            </a:p>
          </p:txBody>
        </p:sp>
        <p:cxnSp>
          <p:nvCxnSpPr>
            <p:cNvPr id="170" name="Conector recto 101"/>
            <p:cNvCxnSpPr/>
            <p:nvPr/>
          </p:nvCxnSpPr>
          <p:spPr>
            <a:xfrm>
              <a:off x="8947056" y="4312882"/>
              <a:ext cx="2996414" cy="0"/>
            </a:xfrm>
            <a:prstGeom prst="line">
              <a:avLst/>
            </a:prstGeom>
            <a:ln w="28575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ector recto 102"/>
            <p:cNvCxnSpPr/>
            <p:nvPr/>
          </p:nvCxnSpPr>
          <p:spPr>
            <a:xfrm>
              <a:off x="11943470" y="4311877"/>
              <a:ext cx="0" cy="1476000"/>
            </a:xfrm>
            <a:prstGeom prst="line">
              <a:avLst/>
            </a:prstGeom>
            <a:ln w="25400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ector recto 103"/>
            <p:cNvCxnSpPr/>
            <p:nvPr/>
          </p:nvCxnSpPr>
          <p:spPr>
            <a:xfrm>
              <a:off x="9531470" y="5776278"/>
              <a:ext cx="2412000" cy="0"/>
            </a:xfrm>
            <a:prstGeom prst="line">
              <a:avLst/>
            </a:prstGeom>
            <a:ln w="28575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9" name="CuadroTexto 258"/>
          <p:cNvSpPr txBox="1"/>
          <p:nvPr/>
        </p:nvSpPr>
        <p:spPr>
          <a:xfrm>
            <a:off x="2310646" y="4157388"/>
            <a:ext cx="38432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 smtClean="0">
                <a:solidFill>
                  <a:schemeClr val="bg1"/>
                </a:solidFill>
              </a:rPr>
              <a:t>Variaciones interanuales a valores corrientes. Año 2004-2022</a:t>
            </a:r>
            <a:endParaRPr lang="es-AR" sz="1100" dirty="0">
              <a:solidFill>
                <a:schemeClr val="bg1"/>
              </a:solidFill>
            </a:endParaRPr>
          </a:p>
        </p:txBody>
      </p:sp>
      <p:grpSp>
        <p:nvGrpSpPr>
          <p:cNvPr id="23" name="Grupo 22"/>
          <p:cNvGrpSpPr/>
          <p:nvPr/>
        </p:nvGrpSpPr>
        <p:grpSpPr>
          <a:xfrm>
            <a:off x="107512" y="4073446"/>
            <a:ext cx="8584583" cy="2632482"/>
            <a:chOff x="107512" y="4073446"/>
            <a:chExt cx="8584583" cy="2632482"/>
          </a:xfrm>
        </p:grpSpPr>
        <p:grpSp>
          <p:nvGrpSpPr>
            <p:cNvPr id="24" name="Grupo 23"/>
            <p:cNvGrpSpPr/>
            <p:nvPr/>
          </p:nvGrpSpPr>
          <p:grpSpPr>
            <a:xfrm>
              <a:off x="107512" y="4073446"/>
              <a:ext cx="8584583" cy="2632482"/>
              <a:chOff x="239752" y="1309654"/>
              <a:chExt cx="8584583" cy="2632482"/>
            </a:xfrm>
          </p:grpSpPr>
          <p:grpSp>
            <p:nvGrpSpPr>
              <p:cNvPr id="28" name="Grupo 27"/>
              <p:cNvGrpSpPr/>
              <p:nvPr/>
            </p:nvGrpSpPr>
            <p:grpSpPr>
              <a:xfrm>
                <a:off x="239752" y="1309654"/>
                <a:ext cx="8584583" cy="2632482"/>
                <a:chOff x="239752" y="1309654"/>
                <a:chExt cx="8584583" cy="2632482"/>
              </a:xfrm>
            </p:grpSpPr>
            <p:grpSp>
              <p:nvGrpSpPr>
                <p:cNvPr id="30" name="Grupo 29"/>
                <p:cNvGrpSpPr/>
                <p:nvPr/>
              </p:nvGrpSpPr>
              <p:grpSpPr>
                <a:xfrm>
                  <a:off x="239752" y="1309654"/>
                  <a:ext cx="8584583" cy="2632482"/>
                  <a:chOff x="239752" y="1309654"/>
                  <a:chExt cx="8584583" cy="2632482"/>
                </a:xfrm>
              </p:grpSpPr>
              <p:grpSp>
                <p:nvGrpSpPr>
                  <p:cNvPr id="32" name="Grupo 31"/>
                  <p:cNvGrpSpPr/>
                  <p:nvPr/>
                </p:nvGrpSpPr>
                <p:grpSpPr>
                  <a:xfrm>
                    <a:off x="239752" y="1309654"/>
                    <a:ext cx="8584583" cy="2632482"/>
                    <a:chOff x="239752" y="1309654"/>
                    <a:chExt cx="8584583" cy="2632482"/>
                  </a:xfrm>
                </p:grpSpPr>
                <p:grpSp>
                  <p:nvGrpSpPr>
                    <p:cNvPr id="34" name="Grupo 33"/>
                    <p:cNvGrpSpPr/>
                    <p:nvPr/>
                  </p:nvGrpSpPr>
                  <p:grpSpPr>
                    <a:xfrm>
                      <a:off x="239752" y="1309654"/>
                      <a:ext cx="8584583" cy="2632482"/>
                      <a:chOff x="239752" y="1309654"/>
                      <a:chExt cx="8584583" cy="2632482"/>
                    </a:xfrm>
                  </p:grpSpPr>
                  <p:grpSp>
                    <p:nvGrpSpPr>
                      <p:cNvPr id="36" name="Grupo 35"/>
                      <p:cNvGrpSpPr/>
                      <p:nvPr/>
                    </p:nvGrpSpPr>
                    <p:grpSpPr>
                      <a:xfrm>
                        <a:off x="239752" y="1309654"/>
                        <a:ext cx="8584583" cy="2632482"/>
                        <a:chOff x="248465" y="1347807"/>
                        <a:chExt cx="8584583" cy="2632482"/>
                      </a:xfrm>
                    </p:grpSpPr>
                    <p:sp>
                      <p:nvSpPr>
                        <p:cNvPr id="38" name="Rectángulo 37"/>
                        <p:cNvSpPr/>
                        <p:nvPr/>
                      </p:nvSpPr>
                      <p:spPr>
                        <a:xfrm>
                          <a:off x="248465" y="1347807"/>
                          <a:ext cx="8584583" cy="2632482"/>
                        </a:xfrm>
                        <a:prstGeom prst="rect">
                          <a:avLst/>
                        </a:prstGeom>
                        <a:solidFill>
                          <a:srgbClr val="F5B6A7"/>
                        </a:solidFill>
                        <a:ln>
                          <a:solidFill>
                            <a:srgbClr val="EBB099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s-AR"/>
                        </a:p>
                      </p:txBody>
                    </p:sp>
                    <p:grpSp>
                      <p:nvGrpSpPr>
                        <p:cNvPr id="39" name="Grupo 38"/>
                        <p:cNvGrpSpPr/>
                        <p:nvPr/>
                      </p:nvGrpSpPr>
                      <p:grpSpPr>
                        <a:xfrm>
                          <a:off x="288806" y="1874373"/>
                          <a:ext cx="7157877" cy="252611"/>
                          <a:chOff x="2691939" y="2022139"/>
                          <a:chExt cx="6279660" cy="188960"/>
                        </a:xfrm>
                      </p:grpSpPr>
                      <p:sp>
                        <p:nvSpPr>
                          <p:cNvPr id="55" name="CuadroTexto 54"/>
                          <p:cNvSpPr txBox="1"/>
                          <p:nvPr/>
                        </p:nvSpPr>
                        <p:spPr>
                          <a:xfrm>
                            <a:off x="2691939" y="2022139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2005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56" name="CuadroTexto 55"/>
                          <p:cNvSpPr txBox="1"/>
                          <p:nvPr/>
                        </p:nvSpPr>
                        <p:spPr>
                          <a:xfrm>
                            <a:off x="3067319" y="2026918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2006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57" name="CuadroTexto 56"/>
                          <p:cNvSpPr txBox="1"/>
                          <p:nvPr/>
                        </p:nvSpPr>
                        <p:spPr>
                          <a:xfrm>
                            <a:off x="3444219" y="2026919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2007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58" name="CuadroTexto 57"/>
                          <p:cNvSpPr txBox="1"/>
                          <p:nvPr/>
                        </p:nvSpPr>
                        <p:spPr>
                          <a:xfrm>
                            <a:off x="3854546" y="2026912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2008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59" name="CuadroTexto 58"/>
                          <p:cNvSpPr txBox="1"/>
                          <p:nvPr/>
                        </p:nvSpPr>
                        <p:spPr>
                          <a:xfrm>
                            <a:off x="4240807" y="2026905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2009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0" name="CuadroTexto 59"/>
                          <p:cNvSpPr txBox="1"/>
                          <p:nvPr/>
                        </p:nvSpPr>
                        <p:spPr>
                          <a:xfrm>
                            <a:off x="4627067" y="2026905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2010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1" name="CuadroTexto 60"/>
                          <p:cNvSpPr txBox="1"/>
                          <p:nvPr/>
                        </p:nvSpPr>
                        <p:spPr>
                          <a:xfrm>
                            <a:off x="5042058" y="2026905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2011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2" name="CuadroTexto 61"/>
                          <p:cNvSpPr txBox="1"/>
                          <p:nvPr/>
                        </p:nvSpPr>
                        <p:spPr>
                          <a:xfrm>
                            <a:off x="5420369" y="2026904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2012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3" name="CuadroTexto 62"/>
                          <p:cNvSpPr txBox="1"/>
                          <p:nvPr/>
                        </p:nvSpPr>
                        <p:spPr>
                          <a:xfrm>
                            <a:off x="5808073" y="2026903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2013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4" name="CuadroTexto 63"/>
                          <p:cNvSpPr txBox="1"/>
                          <p:nvPr/>
                        </p:nvSpPr>
                        <p:spPr>
                          <a:xfrm>
                            <a:off x="6172132" y="2026902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2014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5" name="CuadroTexto 64"/>
                          <p:cNvSpPr txBox="1"/>
                          <p:nvPr/>
                        </p:nvSpPr>
                        <p:spPr>
                          <a:xfrm>
                            <a:off x="6562839" y="2026901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2015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6" name="CuadroTexto 65"/>
                          <p:cNvSpPr txBox="1"/>
                          <p:nvPr/>
                        </p:nvSpPr>
                        <p:spPr>
                          <a:xfrm>
                            <a:off x="6971659" y="2026900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2016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7" name="CuadroTexto 66"/>
                          <p:cNvSpPr txBox="1"/>
                          <p:nvPr/>
                        </p:nvSpPr>
                        <p:spPr>
                          <a:xfrm>
                            <a:off x="7366272" y="2026899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2017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8" name="CuadroTexto 67"/>
                          <p:cNvSpPr txBox="1"/>
                          <p:nvPr/>
                        </p:nvSpPr>
                        <p:spPr>
                          <a:xfrm>
                            <a:off x="7734820" y="2026898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2018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9" name="CuadroTexto 68"/>
                          <p:cNvSpPr txBox="1"/>
                          <p:nvPr/>
                        </p:nvSpPr>
                        <p:spPr>
                          <a:xfrm>
                            <a:off x="8521431" y="2026896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2020</a:t>
                            </a:r>
                            <a:endParaRPr lang="es-AR" sz="1000" b="1" dirty="0"/>
                          </a:p>
                        </p:txBody>
                      </p:sp>
                    </p:grpSp>
                    <p:cxnSp>
                      <p:nvCxnSpPr>
                        <p:cNvPr id="40" name="Conector recto 39"/>
                        <p:cNvCxnSpPr/>
                        <p:nvPr/>
                      </p:nvCxnSpPr>
                      <p:spPr>
                        <a:xfrm>
                          <a:off x="694762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1" name="Conector recto 40"/>
                        <p:cNvCxnSpPr/>
                        <p:nvPr/>
                      </p:nvCxnSpPr>
                      <p:spPr>
                        <a:xfrm>
                          <a:off x="6497787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2" name="Conector recto 41"/>
                        <p:cNvCxnSpPr/>
                        <p:nvPr/>
                      </p:nvCxnSpPr>
                      <p:spPr>
                        <a:xfrm>
                          <a:off x="6036933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3" name="Conector recto 42"/>
                        <p:cNvCxnSpPr/>
                        <p:nvPr/>
                      </p:nvCxnSpPr>
                      <p:spPr>
                        <a:xfrm>
                          <a:off x="5591446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4" name="Conector recto 43"/>
                        <p:cNvCxnSpPr/>
                        <p:nvPr/>
                      </p:nvCxnSpPr>
                      <p:spPr>
                        <a:xfrm>
                          <a:off x="5157986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5" name="Conector recto 44"/>
                        <p:cNvCxnSpPr/>
                        <p:nvPr/>
                      </p:nvCxnSpPr>
                      <p:spPr>
                        <a:xfrm>
                          <a:off x="470105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6" name="Conector recto 45"/>
                        <p:cNvCxnSpPr/>
                        <p:nvPr/>
                      </p:nvCxnSpPr>
                      <p:spPr>
                        <a:xfrm>
                          <a:off x="4255704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7" name="Conector recto 46"/>
                        <p:cNvCxnSpPr/>
                        <p:nvPr/>
                      </p:nvCxnSpPr>
                      <p:spPr>
                        <a:xfrm>
                          <a:off x="382803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8" name="Conector recto 47"/>
                        <p:cNvCxnSpPr/>
                        <p:nvPr/>
                      </p:nvCxnSpPr>
                      <p:spPr>
                        <a:xfrm>
                          <a:off x="339798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9" name="Conector recto 48"/>
                        <p:cNvCxnSpPr/>
                        <p:nvPr/>
                      </p:nvCxnSpPr>
                      <p:spPr>
                        <a:xfrm>
                          <a:off x="2942189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0" name="Conector recto 49"/>
                        <p:cNvCxnSpPr/>
                        <p:nvPr/>
                      </p:nvCxnSpPr>
                      <p:spPr>
                        <a:xfrm>
                          <a:off x="2488208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1" name="Conector recto 50"/>
                        <p:cNvCxnSpPr/>
                        <p:nvPr/>
                      </p:nvCxnSpPr>
                      <p:spPr>
                        <a:xfrm>
                          <a:off x="2047929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2" name="Conector recto 51"/>
                        <p:cNvCxnSpPr/>
                        <p:nvPr/>
                      </p:nvCxnSpPr>
                      <p:spPr>
                        <a:xfrm>
                          <a:off x="1598374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3" name="Conector recto 52"/>
                        <p:cNvCxnSpPr/>
                        <p:nvPr/>
                      </p:nvCxnSpPr>
                      <p:spPr>
                        <a:xfrm>
                          <a:off x="113831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4" name="Conector recto 53"/>
                        <p:cNvCxnSpPr/>
                        <p:nvPr/>
                      </p:nvCxnSpPr>
                      <p:spPr>
                        <a:xfrm>
                          <a:off x="716682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7" name="CuadroTexto 36"/>
                      <p:cNvSpPr txBox="1"/>
                      <p:nvPr/>
                    </p:nvSpPr>
                    <p:spPr>
                      <a:xfrm>
                        <a:off x="6479490" y="1842579"/>
                        <a:ext cx="513124" cy="24622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000" b="1" dirty="0" smtClean="0"/>
                          <a:t>2019</a:t>
                        </a:r>
                        <a:endParaRPr lang="es-AR" sz="1000" b="1" dirty="0"/>
                      </a:p>
                    </p:txBody>
                  </p:sp>
                </p:grpSp>
                <p:cxnSp>
                  <p:nvCxnSpPr>
                    <p:cNvPr id="35" name="Conector recto 18"/>
                    <p:cNvCxnSpPr/>
                    <p:nvPr/>
                  </p:nvCxnSpPr>
                  <p:spPr>
                    <a:xfrm>
                      <a:off x="7355766" y="1837824"/>
                      <a:ext cx="0" cy="200402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3" name="CuadroTexto 100"/>
                  <p:cNvSpPr txBox="1"/>
                  <p:nvPr/>
                </p:nvSpPr>
                <p:spPr>
                  <a:xfrm>
                    <a:off x="7377322" y="1837817"/>
                    <a:ext cx="513124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AR" sz="1000" b="1" dirty="0" smtClean="0"/>
                      <a:t>2021</a:t>
                    </a:r>
                    <a:endParaRPr lang="es-AR" sz="1000" b="1" dirty="0"/>
                  </a:p>
                </p:txBody>
              </p:sp>
            </p:grpSp>
            <p:cxnSp>
              <p:nvCxnSpPr>
                <p:cNvPr id="31" name="Conector recto 30"/>
                <p:cNvCxnSpPr/>
                <p:nvPr/>
              </p:nvCxnSpPr>
              <p:spPr>
                <a:xfrm flipV="1">
                  <a:off x="303876" y="3219806"/>
                  <a:ext cx="8460000" cy="0"/>
                </a:xfrm>
                <a:prstGeom prst="line">
                  <a:avLst/>
                </a:prstGeom>
                <a:ln w="2222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9" name="Conector recto 18"/>
              <p:cNvCxnSpPr/>
              <p:nvPr/>
            </p:nvCxnSpPr>
            <p:spPr>
              <a:xfrm>
                <a:off x="7809862" y="1842579"/>
                <a:ext cx="0" cy="2004022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CuadroTexto 100"/>
            <p:cNvSpPr txBox="1"/>
            <p:nvPr/>
          </p:nvSpPr>
          <p:spPr>
            <a:xfrm>
              <a:off x="7695916" y="4604331"/>
              <a:ext cx="5131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000" b="1" dirty="0" smtClean="0"/>
                <a:t>2022</a:t>
              </a:r>
              <a:endParaRPr lang="es-AR" sz="1000" b="1" dirty="0"/>
            </a:p>
          </p:txBody>
        </p:sp>
        <p:cxnSp>
          <p:nvCxnSpPr>
            <p:cNvPr id="26" name="Conector recto 18"/>
            <p:cNvCxnSpPr/>
            <p:nvPr/>
          </p:nvCxnSpPr>
          <p:spPr>
            <a:xfrm>
              <a:off x="8125384" y="4601954"/>
              <a:ext cx="0" cy="2004022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CuadroTexto 100"/>
            <p:cNvSpPr txBox="1"/>
            <p:nvPr/>
          </p:nvSpPr>
          <p:spPr>
            <a:xfrm>
              <a:off x="8104894" y="4608639"/>
              <a:ext cx="5131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000" b="1" dirty="0" smtClean="0"/>
                <a:t>2023</a:t>
              </a:r>
              <a:endParaRPr lang="es-AR" sz="1000" b="1" dirty="0"/>
            </a:p>
          </p:txBody>
        </p:sp>
      </p:grpSp>
      <p:grpSp>
        <p:nvGrpSpPr>
          <p:cNvPr id="70" name="Grupo 69"/>
          <p:cNvGrpSpPr/>
          <p:nvPr/>
        </p:nvGrpSpPr>
        <p:grpSpPr>
          <a:xfrm>
            <a:off x="91835" y="1309654"/>
            <a:ext cx="8584583" cy="2632482"/>
            <a:chOff x="91835" y="1309654"/>
            <a:chExt cx="8584583" cy="2632482"/>
          </a:xfrm>
        </p:grpSpPr>
        <p:grpSp>
          <p:nvGrpSpPr>
            <p:cNvPr id="71" name="Grupo 70"/>
            <p:cNvGrpSpPr/>
            <p:nvPr/>
          </p:nvGrpSpPr>
          <p:grpSpPr>
            <a:xfrm>
              <a:off x="91835" y="1309654"/>
              <a:ext cx="8584583" cy="2632482"/>
              <a:chOff x="239752" y="1309654"/>
              <a:chExt cx="8584583" cy="2632482"/>
            </a:xfrm>
          </p:grpSpPr>
          <p:grpSp>
            <p:nvGrpSpPr>
              <p:cNvPr id="75" name="Grupo 74"/>
              <p:cNvGrpSpPr/>
              <p:nvPr/>
            </p:nvGrpSpPr>
            <p:grpSpPr>
              <a:xfrm>
                <a:off x="239752" y="1309654"/>
                <a:ext cx="8584583" cy="2632482"/>
                <a:chOff x="239752" y="1309654"/>
                <a:chExt cx="8584583" cy="2632482"/>
              </a:xfrm>
            </p:grpSpPr>
            <p:grpSp>
              <p:nvGrpSpPr>
                <p:cNvPr id="77" name="Grupo 76"/>
                <p:cNvGrpSpPr/>
                <p:nvPr/>
              </p:nvGrpSpPr>
              <p:grpSpPr>
                <a:xfrm>
                  <a:off x="239752" y="1309654"/>
                  <a:ext cx="8584583" cy="2632482"/>
                  <a:chOff x="239752" y="1309654"/>
                  <a:chExt cx="8584583" cy="2632482"/>
                </a:xfrm>
              </p:grpSpPr>
              <p:grpSp>
                <p:nvGrpSpPr>
                  <p:cNvPr id="79" name="Grupo 78"/>
                  <p:cNvGrpSpPr/>
                  <p:nvPr/>
                </p:nvGrpSpPr>
                <p:grpSpPr>
                  <a:xfrm>
                    <a:off x="239752" y="1309654"/>
                    <a:ext cx="8584583" cy="2632482"/>
                    <a:chOff x="239752" y="1309654"/>
                    <a:chExt cx="8584583" cy="2632482"/>
                  </a:xfrm>
                </p:grpSpPr>
                <p:grpSp>
                  <p:nvGrpSpPr>
                    <p:cNvPr id="81" name="Grupo 80"/>
                    <p:cNvGrpSpPr/>
                    <p:nvPr/>
                  </p:nvGrpSpPr>
                  <p:grpSpPr>
                    <a:xfrm>
                      <a:off x="239752" y="1309654"/>
                      <a:ext cx="8584583" cy="2632482"/>
                      <a:chOff x="239752" y="1309654"/>
                      <a:chExt cx="8584583" cy="2632482"/>
                    </a:xfrm>
                  </p:grpSpPr>
                  <p:grpSp>
                    <p:nvGrpSpPr>
                      <p:cNvPr id="83" name="Grupo 82"/>
                      <p:cNvGrpSpPr/>
                      <p:nvPr/>
                    </p:nvGrpSpPr>
                    <p:grpSpPr>
                      <a:xfrm>
                        <a:off x="239752" y="1309654"/>
                        <a:ext cx="8584583" cy="2632482"/>
                        <a:chOff x="248465" y="1347807"/>
                        <a:chExt cx="8584583" cy="2632482"/>
                      </a:xfrm>
                    </p:grpSpPr>
                    <p:grpSp>
                      <p:nvGrpSpPr>
                        <p:cNvPr id="85" name="Grupo 84"/>
                        <p:cNvGrpSpPr/>
                        <p:nvPr/>
                      </p:nvGrpSpPr>
                      <p:grpSpPr>
                        <a:xfrm>
                          <a:off x="248465" y="1347807"/>
                          <a:ext cx="8584583" cy="2632482"/>
                          <a:chOff x="248465" y="1347807"/>
                          <a:chExt cx="8584583" cy="2632482"/>
                        </a:xfrm>
                      </p:grpSpPr>
                      <p:sp>
                        <p:nvSpPr>
                          <p:cNvPr id="87" name="Rectángulo 86"/>
                          <p:cNvSpPr/>
                          <p:nvPr/>
                        </p:nvSpPr>
                        <p:spPr>
                          <a:xfrm>
                            <a:off x="248465" y="1347807"/>
                            <a:ext cx="8584583" cy="2632482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solidFill>
                              <a:srgbClr val="EBB099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s-AR"/>
                          </a:p>
                        </p:txBody>
                      </p:sp>
                      <p:grpSp>
                        <p:nvGrpSpPr>
                          <p:cNvPr id="88" name="Grupo 87"/>
                          <p:cNvGrpSpPr/>
                          <p:nvPr/>
                        </p:nvGrpSpPr>
                        <p:grpSpPr>
                          <a:xfrm>
                            <a:off x="288806" y="1874373"/>
                            <a:ext cx="7157877" cy="252611"/>
                            <a:chOff x="2691939" y="2022139"/>
                            <a:chExt cx="6279660" cy="188960"/>
                          </a:xfrm>
                        </p:grpSpPr>
                        <p:sp>
                          <p:nvSpPr>
                            <p:cNvPr id="105" name="CuadroTexto 104"/>
                            <p:cNvSpPr txBox="1"/>
                            <p:nvPr/>
                          </p:nvSpPr>
                          <p:spPr>
                            <a:xfrm>
                              <a:off x="2691939" y="2022139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2005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06" name="CuadroTexto 105"/>
                            <p:cNvSpPr txBox="1"/>
                            <p:nvPr/>
                          </p:nvSpPr>
                          <p:spPr>
                            <a:xfrm>
                              <a:off x="3067319" y="2026918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2006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07" name="CuadroTexto 106"/>
                            <p:cNvSpPr txBox="1"/>
                            <p:nvPr/>
                          </p:nvSpPr>
                          <p:spPr>
                            <a:xfrm>
                              <a:off x="3444219" y="2026919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2007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08" name="CuadroTexto 107"/>
                            <p:cNvSpPr txBox="1"/>
                            <p:nvPr/>
                          </p:nvSpPr>
                          <p:spPr>
                            <a:xfrm>
                              <a:off x="3854546" y="2026912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2008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09" name="CuadroTexto 108"/>
                            <p:cNvSpPr txBox="1"/>
                            <p:nvPr/>
                          </p:nvSpPr>
                          <p:spPr>
                            <a:xfrm>
                              <a:off x="4240807" y="2026905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2009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10" name="CuadroTexto 109"/>
                            <p:cNvSpPr txBox="1"/>
                            <p:nvPr/>
                          </p:nvSpPr>
                          <p:spPr>
                            <a:xfrm>
                              <a:off x="4627067" y="2026905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2010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11" name="CuadroTexto 110"/>
                            <p:cNvSpPr txBox="1"/>
                            <p:nvPr/>
                          </p:nvSpPr>
                          <p:spPr>
                            <a:xfrm>
                              <a:off x="5042058" y="2026905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2011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12" name="CuadroTexto 111"/>
                            <p:cNvSpPr txBox="1"/>
                            <p:nvPr/>
                          </p:nvSpPr>
                          <p:spPr>
                            <a:xfrm>
                              <a:off x="5420369" y="2026904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2012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13" name="CuadroTexto 112"/>
                            <p:cNvSpPr txBox="1"/>
                            <p:nvPr/>
                          </p:nvSpPr>
                          <p:spPr>
                            <a:xfrm>
                              <a:off x="5808073" y="2026903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2013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14" name="CuadroTexto 113"/>
                            <p:cNvSpPr txBox="1"/>
                            <p:nvPr/>
                          </p:nvSpPr>
                          <p:spPr>
                            <a:xfrm>
                              <a:off x="6172132" y="2026902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2014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15" name="CuadroTexto 114"/>
                            <p:cNvSpPr txBox="1"/>
                            <p:nvPr/>
                          </p:nvSpPr>
                          <p:spPr>
                            <a:xfrm>
                              <a:off x="6562839" y="2026901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2015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16" name="CuadroTexto 115"/>
                            <p:cNvSpPr txBox="1"/>
                            <p:nvPr/>
                          </p:nvSpPr>
                          <p:spPr>
                            <a:xfrm>
                              <a:off x="6971659" y="2026900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2016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17" name="CuadroTexto 116"/>
                            <p:cNvSpPr txBox="1"/>
                            <p:nvPr/>
                          </p:nvSpPr>
                          <p:spPr>
                            <a:xfrm>
                              <a:off x="7366272" y="2026899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2017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18" name="CuadroTexto 117"/>
                            <p:cNvSpPr txBox="1"/>
                            <p:nvPr/>
                          </p:nvSpPr>
                          <p:spPr>
                            <a:xfrm>
                              <a:off x="7734820" y="2026898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2018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19" name="CuadroTexto 118"/>
                            <p:cNvSpPr txBox="1"/>
                            <p:nvPr/>
                          </p:nvSpPr>
                          <p:spPr>
                            <a:xfrm>
                              <a:off x="8521431" y="2026896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2020</a:t>
                              </a:r>
                              <a:endParaRPr lang="es-AR" sz="1000" b="1" dirty="0"/>
                            </a:p>
                          </p:txBody>
                        </p:sp>
                      </p:grpSp>
                      <p:cxnSp>
                        <p:nvCxnSpPr>
                          <p:cNvPr id="89" name="Conector recto 88"/>
                          <p:cNvCxnSpPr/>
                          <p:nvPr/>
                        </p:nvCxnSpPr>
                        <p:spPr>
                          <a:xfrm>
                            <a:off x="6947620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0" name="Conector recto 89"/>
                          <p:cNvCxnSpPr/>
                          <p:nvPr/>
                        </p:nvCxnSpPr>
                        <p:spPr>
                          <a:xfrm>
                            <a:off x="6497787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1" name="Conector recto 90"/>
                          <p:cNvCxnSpPr/>
                          <p:nvPr/>
                        </p:nvCxnSpPr>
                        <p:spPr>
                          <a:xfrm>
                            <a:off x="6036933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2" name="Conector recto 91"/>
                          <p:cNvCxnSpPr/>
                          <p:nvPr/>
                        </p:nvCxnSpPr>
                        <p:spPr>
                          <a:xfrm>
                            <a:off x="5591446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3" name="Conector recto 92"/>
                          <p:cNvCxnSpPr/>
                          <p:nvPr/>
                        </p:nvCxnSpPr>
                        <p:spPr>
                          <a:xfrm>
                            <a:off x="5157986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4" name="Conector recto 93"/>
                          <p:cNvCxnSpPr/>
                          <p:nvPr/>
                        </p:nvCxnSpPr>
                        <p:spPr>
                          <a:xfrm>
                            <a:off x="4701050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5" name="Conector recto 94"/>
                          <p:cNvCxnSpPr/>
                          <p:nvPr/>
                        </p:nvCxnSpPr>
                        <p:spPr>
                          <a:xfrm>
                            <a:off x="4255704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6" name="Conector recto 95"/>
                          <p:cNvCxnSpPr/>
                          <p:nvPr/>
                        </p:nvCxnSpPr>
                        <p:spPr>
                          <a:xfrm>
                            <a:off x="3828030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7" name="Conector recto 96"/>
                          <p:cNvCxnSpPr/>
                          <p:nvPr/>
                        </p:nvCxnSpPr>
                        <p:spPr>
                          <a:xfrm>
                            <a:off x="3397980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8" name="Conector recto 97"/>
                          <p:cNvCxnSpPr/>
                          <p:nvPr/>
                        </p:nvCxnSpPr>
                        <p:spPr>
                          <a:xfrm>
                            <a:off x="2942189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9" name="Conector recto 98"/>
                          <p:cNvCxnSpPr/>
                          <p:nvPr/>
                        </p:nvCxnSpPr>
                        <p:spPr>
                          <a:xfrm>
                            <a:off x="2488208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00" name="Conector recto 99"/>
                          <p:cNvCxnSpPr/>
                          <p:nvPr/>
                        </p:nvCxnSpPr>
                        <p:spPr>
                          <a:xfrm>
                            <a:off x="2047929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01" name="Conector recto 100"/>
                          <p:cNvCxnSpPr/>
                          <p:nvPr/>
                        </p:nvCxnSpPr>
                        <p:spPr>
                          <a:xfrm>
                            <a:off x="1598374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03" name="Conector recto 102"/>
                          <p:cNvCxnSpPr/>
                          <p:nvPr/>
                        </p:nvCxnSpPr>
                        <p:spPr>
                          <a:xfrm>
                            <a:off x="1138310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04" name="Conector recto 103"/>
                          <p:cNvCxnSpPr/>
                          <p:nvPr/>
                        </p:nvCxnSpPr>
                        <p:spPr>
                          <a:xfrm>
                            <a:off x="716682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86" name="CuadroTexto 85"/>
                        <p:cNvSpPr txBox="1"/>
                        <p:nvPr/>
                      </p:nvSpPr>
                      <p:spPr>
                        <a:xfrm>
                          <a:off x="2319359" y="1420596"/>
                          <a:ext cx="3843229" cy="2616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s-AR" sz="1100" dirty="0" smtClean="0"/>
                            <a:t>Variaciones interanuales a valores constantes. Año 2004-2023</a:t>
                          </a:r>
                          <a:endParaRPr lang="es-AR" sz="1100" dirty="0"/>
                        </a:p>
                      </p:txBody>
                    </p:sp>
                  </p:grpSp>
                  <p:sp>
                    <p:nvSpPr>
                      <p:cNvPr id="84" name="CuadroTexto 83"/>
                      <p:cNvSpPr txBox="1"/>
                      <p:nvPr/>
                    </p:nvSpPr>
                    <p:spPr>
                      <a:xfrm>
                        <a:off x="6479490" y="1842579"/>
                        <a:ext cx="513124" cy="24622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000" b="1" dirty="0" smtClean="0"/>
                          <a:t>2019</a:t>
                        </a:r>
                        <a:endParaRPr lang="es-AR" sz="1000" b="1" dirty="0"/>
                      </a:p>
                    </p:txBody>
                  </p:sp>
                </p:grpSp>
                <p:cxnSp>
                  <p:nvCxnSpPr>
                    <p:cNvPr id="82" name="Conector recto 18"/>
                    <p:cNvCxnSpPr/>
                    <p:nvPr/>
                  </p:nvCxnSpPr>
                  <p:spPr>
                    <a:xfrm>
                      <a:off x="7355766" y="1837824"/>
                      <a:ext cx="0" cy="200402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80" name="CuadroTexto 100"/>
                  <p:cNvSpPr txBox="1"/>
                  <p:nvPr/>
                </p:nvSpPr>
                <p:spPr>
                  <a:xfrm>
                    <a:off x="7377322" y="1837817"/>
                    <a:ext cx="513124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AR" sz="1000" b="1" dirty="0" smtClean="0"/>
                      <a:t>2021</a:t>
                    </a:r>
                    <a:endParaRPr lang="es-AR" sz="1000" b="1" dirty="0"/>
                  </a:p>
                </p:txBody>
              </p:sp>
            </p:grpSp>
            <p:cxnSp>
              <p:nvCxnSpPr>
                <p:cNvPr id="78" name="Conector recto 77"/>
                <p:cNvCxnSpPr/>
                <p:nvPr/>
              </p:nvCxnSpPr>
              <p:spPr>
                <a:xfrm flipV="1">
                  <a:off x="303876" y="3219806"/>
                  <a:ext cx="8460000" cy="0"/>
                </a:xfrm>
                <a:prstGeom prst="line">
                  <a:avLst/>
                </a:prstGeom>
                <a:ln w="22225">
                  <a:solidFill>
                    <a:srgbClr val="EBB0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6" name="Conector recto 18"/>
              <p:cNvCxnSpPr/>
              <p:nvPr/>
            </p:nvCxnSpPr>
            <p:spPr>
              <a:xfrm>
                <a:off x="7809862" y="1842579"/>
                <a:ext cx="0" cy="2004022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CuadroTexto 100"/>
            <p:cNvSpPr txBox="1"/>
            <p:nvPr/>
          </p:nvSpPr>
          <p:spPr>
            <a:xfrm>
              <a:off x="7691597" y="1844956"/>
              <a:ext cx="5131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000" b="1" dirty="0" smtClean="0"/>
                <a:t>2022</a:t>
              </a:r>
              <a:endParaRPr lang="es-AR" sz="1000" b="1" dirty="0"/>
            </a:p>
          </p:txBody>
        </p:sp>
        <p:cxnSp>
          <p:nvCxnSpPr>
            <p:cNvPr id="73" name="Conector recto 18"/>
            <p:cNvCxnSpPr/>
            <p:nvPr/>
          </p:nvCxnSpPr>
          <p:spPr>
            <a:xfrm>
              <a:off x="8121065" y="1842579"/>
              <a:ext cx="0" cy="2004022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CuadroTexto 100"/>
            <p:cNvSpPr txBox="1"/>
            <p:nvPr/>
          </p:nvSpPr>
          <p:spPr>
            <a:xfrm>
              <a:off x="8100575" y="1849264"/>
              <a:ext cx="5131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000" b="1" dirty="0" smtClean="0"/>
                <a:t>2023</a:t>
              </a:r>
              <a:endParaRPr lang="es-AR" sz="1000" b="1" dirty="0"/>
            </a:p>
          </p:txBody>
        </p:sp>
      </p:grpSp>
      <p:graphicFrame>
        <p:nvGraphicFramePr>
          <p:cNvPr id="120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0814451"/>
              </p:ext>
            </p:extLst>
          </p:nvPr>
        </p:nvGraphicFramePr>
        <p:xfrm>
          <a:off x="-17151" y="1970501"/>
          <a:ext cx="8562232" cy="2083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1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3379719"/>
              </p:ext>
            </p:extLst>
          </p:nvPr>
        </p:nvGraphicFramePr>
        <p:xfrm>
          <a:off x="-20385" y="4357900"/>
          <a:ext cx="8634084" cy="2071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2" name="CuadroTexto 121"/>
          <p:cNvSpPr txBox="1"/>
          <p:nvPr/>
        </p:nvSpPr>
        <p:spPr>
          <a:xfrm>
            <a:off x="2178406" y="4146235"/>
            <a:ext cx="38432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 smtClean="0">
                <a:solidFill>
                  <a:schemeClr val="bg1"/>
                </a:solidFill>
              </a:rPr>
              <a:t>Variaciones interanuales a valores corrientes. Año 2004-2023</a:t>
            </a:r>
            <a:endParaRPr lang="es-AR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32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ángulo 61"/>
          <p:cNvSpPr/>
          <p:nvPr/>
        </p:nvSpPr>
        <p:spPr>
          <a:xfrm>
            <a:off x="112539" y="118950"/>
            <a:ext cx="11971606" cy="66258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AR" dirty="0"/>
          </a:p>
        </p:txBody>
      </p:sp>
      <p:graphicFrame>
        <p:nvGraphicFramePr>
          <p:cNvPr id="126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6557254"/>
              </p:ext>
            </p:extLst>
          </p:nvPr>
        </p:nvGraphicFramePr>
        <p:xfrm>
          <a:off x="1464788" y="2287276"/>
          <a:ext cx="8955524" cy="3489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436100" y="189282"/>
            <a:ext cx="11352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 smtClean="0"/>
              <a:t>Variaciones interanuales a valores constantes, período 2004-2023</a:t>
            </a:r>
            <a:endParaRPr lang="es-AR" sz="5655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2634174" y="6176566"/>
            <a:ext cx="2099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/>
          </a:p>
        </p:txBody>
      </p:sp>
      <p:sp>
        <p:nvSpPr>
          <p:cNvPr id="127" name="CuadroTexto 126"/>
          <p:cNvSpPr txBox="1"/>
          <p:nvPr/>
        </p:nvSpPr>
        <p:spPr>
          <a:xfrm>
            <a:off x="1006320" y="5867734"/>
            <a:ext cx="5199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 smtClean="0"/>
              <a:t>Fuente: </a:t>
            </a:r>
            <a:r>
              <a:rPr lang="es-AR" sz="1200" dirty="0" smtClean="0"/>
              <a:t>Dirección de Estadísticas Socioeconómicas.</a:t>
            </a:r>
            <a:endParaRPr lang="es-AR" sz="1200" dirty="0"/>
          </a:p>
        </p:txBody>
      </p:sp>
      <p:grpSp>
        <p:nvGrpSpPr>
          <p:cNvPr id="106" name="Grupo 105"/>
          <p:cNvGrpSpPr/>
          <p:nvPr/>
        </p:nvGrpSpPr>
        <p:grpSpPr>
          <a:xfrm>
            <a:off x="922055" y="1559128"/>
            <a:ext cx="10440708" cy="3978143"/>
            <a:chOff x="1307845" y="1532574"/>
            <a:chExt cx="10440708" cy="3978143"/>
          </a:xfrm>
        </p:grpSpPr>
        <p:grpSp>
          <p:nvGrpSpPr>
            <p:cNvPr id="107" name="Grupo 106"/>
            <p:cNvGrpSpPr/>
            <p:nvPr/>
          </p:nvGrpSpPr>
          <p:grpSpPr>
            <a:xfrm>
              <a:off x="1307845" y="1532574"/>
              <a:ext cx="10440708" cy="3978143"/>
              <a:chOff x="328912" y="1309654"/>
              <a:chExt cx="8552098" cy="2632482"/>
            </a:xfrm>
          </p:grpSpPr>
          <p:grpSp>
            <p:nvGrpSpPr>
              <p:cNvPr id="111" name="Grupo 110"/>
              <p:cNvGrpSpPr/>
              <p:nvPr/>
            </p:nvGrpSpPr>
            <p:grpSpPr>
              <a:xfrm>
                <a:off x="328912" y="1309654"/>
                <a:ext cx="8552098" cy="2632482"/>
                <a:chOff x="342980" y="1353786"/>
                <a:chExt cx="8552098" cy="2632482"/>
              </a:xfrm>
            </p:grpSpPr>
            <p:grpSp>
              <p:nvGrpSpPr>
                <p:cNvPr id="113" name="Grupo 112"/>
                <p:cNvGrpSpPr/>
                <p:nvPr/>
              </p:nvGrpSpPr>
              <p:grpSpPr>
                <a:xfrm>
                  <a:off x="342980" y="1353786"/>
                  <a:ext cx="8552098" cy="2632482"/>
                  <a:chOff x="351693" y="1347807"/>
                  <a:chExt cx="8552098" cy="2632482"/>
                </a:xfrm>
              </p:grpSpPr>
              <p:grpSp>
                <p:nvGrpSpPr>
                  <p:cNvPr id="115" name="Grupo 114"/>
                  <p:cNvGrpSpPr/>
                  <p:nvPr/>
                </p:nvGrpSpPr>
                <p:grpSpPr>
                  <a:xfrm>
                    <a:off x="351693" y="1347807"/>
                    <a:ext cx="8552098" cy="2632482"/>
                    <a:chOff x="351693" y="1347807"/>
                    <a:chExt cx="8552098" cy="2632482"/>
                  </a:xfrm>
                </p:grpSpPr>
                <p:sp>
                  <p:nvSpPr>
                    <p:cNvPr id="117" name="Rectángulo 116"/>
                    <p:cNvSpPr/>
                    <p:nvPr/>
                  </p:nvSpPr>
                  <p:spPr>
                    <a:xfrm>
                      <a:off x="351693" y="1347807"/>
                      <a:ext cx="8552098" cy="263248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4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s-AR"/>
                    </a:p>
                  </p:txBody>
                </p:sp>
                <p:grpSp>
                  <p:nvGrpSpPr>
                    <p:cNvPr id="118" name="Grupo 117"/>
                    <p:cNvGrpSpPr/>
                    <p:nvPr/>
                  </p:nvGrpSpPr>
                  <p:grpSpPr>
                    <a:xfrm>
                      <a:off x="447425" y="1874373"/>
                      <a:ext cx="7161811" cy="252611"/>
                      <a:chOff x="2831100" y="2022139"/>
                      <a:chExt cx="6283115" cy="188960"/>
                    </a:xfrm>
                  </p:grpSpPr>
                  <p:sp>
                    <p:nvSpPr>
                      <p:cNvPr id="136" name="CuadroTexto 135"/>
                      <p:cNvSpPr txBox="1"/>
                      <p:nvPr/>
                    </p:nvSpPr>
                    <p:spPr>
                      <a:xfrm>
                        <a:off x="2831100" y="2022139"/>
                        <a:ext cx="450168" cy="18418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000" b="1" dirty="0" smtClean="0"/>
                          <a:t>2005</a:t>
                        </a:r>
                        <a:endParaRPr lang="es-AR" sz="1000" b="1" dirty="0"/>
                      </a:p>
                    </p:txBody>
                  </p:sp>
                  <p:sp>
                    <p:nvSpPr>
                      <p:cNvPr id="178" name="CuadroTexto 177"/>
                      <p:cNvSpPr txBox="1"/>
                      <p:nvPr/>
                    </p:nvSpPr>
                    <p:spPr>
                      <a:xfrm>
                        <a:off x="3210582" y="2026918"/>
                        <a:ext cx="323337" cy="12187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000" b="1" dirty="0" smtClean="0"/>
                          <a:t>2006</a:t>
                        </a:r>
                        <a:endParaRPr lang="es-AR" sz="1000" b="1" dirty="0"/>
                      </a:p>
                    </p:txBody>
                  </p:sp>
                  <p:sp>
                    <p:nvSpPr>
                      <p:cNvPr id="179" name="CuadroTexto 178"/>
                      <p:cNvSpPr txBox="1"/>
                      <p:nvPr/>
                    </p:nvSpPr>
                    <p:spPr>
                      <a:xfrm>
                        <a:off x="3607697" y="2026919"/>
                        <a:ext cx="450168" cy="18418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000" b="1" dirty="0" smtClean="0"/>
                          <a:t>2007</a:t>
                        </a:r>
                        <a:endParaRPr lang="es-AR" sz="1000" b="1" dirty="0"/>
                      </a:p>
                    </p:txBody>
                  </p:sp>
                  <p:sp>
                    <p:nvSpPr>
                      <p:cNvPr id="184" name="CuadroTexto 183"/>
                      <p:cNvSpPr txBox="1"/>
                      <p:nvPr/>
                    </p:nvSpPr>
                    <p:spPr>
                      <a:xfrm>
                        <a:off x="3987679" y="2026895"/>
                        <a:ext cx="450168" cy="18418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000" b="1" dirty="0" smtClean="0"/>
                          <a:t>2008</a:t>
                        </a:r>
                        <a:endParaRPr lang="es-AR" sz="1000" b="1" dirty="0"/>
                      </a:p>
                    </p:txBody>
                  </p:sp>
                  <p:sp>
                    <p:nvSpPr>
                      <p:cNvPr id="185" name="CuadroTexto 184"/>
                      <p:cNvSpPr txBox="1"/>
                      <p:nvPr/>
                    </p:nvSpPr>
                    <p:spPr>
                      <a:xfrm>
                        <a:off x="4373636" y="2026905"/>
                        <a:ext cx="450168" cy="18418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000" b="1" dirty="0" smtClean="0"/>
                          <a:t>2009</a:t>
                        </a:r>
                        <a:endParaRPr lang="es-AR" sz="1000" b="1" dirty="0"/>
                      </a:p>
                    </p:txBody>
                  </p:sp>
                  <p:sp>
                    <p:nvSpPr>
                      <p:cNvPr id="186" name="CuadroTexto 185"/>
                      <p:cNvSpPr txBox="1"/>
                      <p:nvPr/>
                    </p:nvSpPr>
                    <p:spPr>
                      <a:xfrm>
                        <a:off x="4749465" y="2026905"/>
                        <a:ext cx="450168" cy="18418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000" b="1" dirty="0" smtClean="0"/>
                          <a:t>2010</a:t>
                        </a:r>
                        <a:endParaRPr lang="es-AR" sz="1000" b="1" dirty="0"/>
                      </a:p>
                    </p:txBody>
                  </p:sp>
                  <p:sp>
                    <p:nvSpPr>
                      <p:cNvPr id="187" name="CuadroTexto 186"/>
                      <p:cNvSpPr txBox="1"/>
                      <p:nvPr/>
                    </p:nvSpPr>
                    <p:spPr>
                      <a:xfrm>
                        <a:off x="5143598" y="2026903"/>
                        <a:ext cx="450168" cy="18418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000" b="1" dirty="0" smtClean="0"/>
                          <a:t>2011</a:t>
                        </a:r>
                        <a:endParaRPr lang="es-AR" sz="1000" b="1" dirty="0"/>
                      </a:p>
                    </p:txBody>
                  </p:sp>
                  <p:sp>
                    <p:nvSpPr>
                      <p:cNvPr id="188" name="CuadroTexto 187"/>
                      <p:cNvSpPr txBox="1"/>
                      <p:nvPr/>
                    </p:nvSpPr>
                    <p:spPr>
                      <a:xfrm>
                        <a:off x="5542769" y="2026904"/>
                        <a:ext cx="450168" cy="18418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000" b="1" dirty="0" smtClean="0"/>
                          <a:t>2012</a:t>
                        </a:r>
                        <a:endParaRPr lang="es-AR" sz="1000" b="1" dirty="0"/>
                      </a:p>
                    </p:txBody>
                  </p:sp>
                  <p:sp>
                    <p:nvSpPr>
                      <p:cNvPr id="189" name="CuadroTexto 188"/>
                      <p:cNvSpPr txBox="1"/>
                      <p:nvPr/>
                    </p:nvSpPr>
                    <p:spPr>
                      <a:xfrm>
                        <a:off x="5940903" y="2026903"/>
                        <a:ext cx="450168" cy="18418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000" b="1" dirty="0" smtClean="0"/>
                          <a:t>2013</a:t>
                        </a:r>
                        <a:endParaRPr lang="es-AR" sz="1000" b="1" dirty="0"/>
                      </a:p>
                    </p:txBody>
                  </p:sp>
                  <p:sp>
                    <p:nvSpPr>
                      <p:cNvPr id="190" name="CuadroTexto 189"/>
                      <p:cNvSpPr txBox="1"/>
                      <p:nvPr/>
                    </p:nvSpPr>
                    <p:spPr>
                      <a:xfrm>
                        <a:off x="6325822" y="2026902"/>
                        <a:ext cx="450168" cy="18418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000" b="1" dirty="0" smtClean="0"/>
                          <a:t>2014</a:t>
                        </a:r>
                        <a:endParaRPr lang="es-AR" sz="1000" b="1" dirty="0"/>
                      </a:p>
                    </p:txBody>
                  </p:sp>
                  <p:sp>
                    <p:nvSpPr>
                      <p:cNvPr id="191" name="CuadroTexto 190"/>
                      <p:cNvSpPr txBox="1"/>
                      <p:nvPr/>
                    </p:nvSpPr>
                    <p:spPr>
                      <a:xfrm>
                        <a:off x="6706098" y="2026901"/>
                        <a:ext cx="450168" cy="18418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000" b="1" dirty="0" smtClean="0"/>
                          <a:t>2015</a:t>
                        </a:r>
                        <a:endParaRPr lang="es-AR" sz="1000" b="1" dirty="0"/>
                      </a:p>
                    </p:txBody>
                  </p:sp>
                  <p:sp>
                    <p:nvSpPr>
                      <p:cNvPr id="192" name="CuadroTexto 191"/>
                      <p:cNvSpPr txBox="1"/>
                      <p:nvPr/>
                    </p:nvSpPr>
                    <p:spPr>
                      <a:xfrm>
                        <a:off x="7104490" y="2026900"/>
                        <a:ext cx="450168" cy="18418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000" b="1" dirty="0" smtClean="0"/>
                          <a:t>2016</a:t>
                        </a:r>
                        <a:endParaRPr lang="es-AR" sz="1000" b="1" dirty="0"/>
                      </a:p>
                    </p:txBody>
                  </p:sp>
                  <p:sp>
                    <p:nvSpPr>
                      <p:cNvPr id="193" name="CuadroTexto 192"/>
                      <p:cNvSpPr txBox="1"/>
                      <p:nvPr/>
                    </p:nvSpPr>
                    <p:spPr>
                      <a:xfrm>
                        <a:off x="7499103" y="2026899"/>
                        <a:ext cx="450168" cy="18418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000" b="1" dirty="0" smtClean="0"/>
                          <a:t>2017</a:t>
                        </a:r>
                        <a:endParaRPr lang="es-AR" sz="1000" b="1" dirty="0"/>
                      </a:p>
                    </p:txBody>
                  </p:sp>
                  <p:sp>
                    <p:nvSpPr>
                      <p:cNvPr id="194" name="CuadroTexto 193"/>
                      <p:cNvSpPr txBox="1"/>
                      <p:nvPr/>
                    </p:nvSpPr>
                    <p:spPr>
                      <a:xfrm>
                        <a:off x="7888508" y="2026898"/>
                        <a:ext cx="450168" cy="18418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000" b="1" dirty="0" smtClean="0"/>
                          <a:t>2018</a:t>
                        </a:r>
                        <a:endParaRPr lang="es-AR" sz="1000" b="1" dirty="0"/>
                      </a:p>
                    </p:txBody>
                  </p:sp>
                  <p:sp>
                    <p:nvSpPr>
                      <p:cNvPr id="195" name="CuadroTexto 194"/>
                      <p:cNvSpPr txBox="1"/>
                      <p:nvPr/>
                    </p:nvSpPr>
                    <p:spPr>
                      <a:xfrm>
                        <a:off x="8664047" y="2026895"/>
                        <a:ext cx="450168" cy="18418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000" b="1" dirty="0" smtClean="0"/>
                          <a:t>2020</a:t>
                        </a:r>
                        <a:endParaRPr lang="es-AR" sz="1000" b="1" dirty="0"/>
                      </a:p>
                    </p:txBody>
                  </p:sp>
                </p:grpSp>
                <p:cxnSp>
                  <p:nvCxnSpPr>
                    <p:cNvPr id="119" name="Conector recto 118"/>
                    <p:cNvCxnSpPr/>
                    <p:nvPr/>
                  </p:nvCxnSpPr>
                  <p:spPr>
                    <a:xfrm>
                      <a:off x="7063348" y="1880740"/>
                      <a:ext cx="0" cy="200402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" name="Conector recto 119"/>
                    <p:cNvCxnSpPr/>
                    <p:nvPr/>
                  </p:nvCxnSpPr>
                  <p:spPr>
                    <a:xfrm>
                      <a:off x="6625403" y="1880740"/>
                      <a:ext cx="0" cy="200402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1" name="Conector recto 120"/>
                    <p:cNvCxnSpPr/>
                    <p:nvPr/>
                  </p:nvCxnSpPr>
                  <p:spPr>
                    <a:xfrm>
                      <a:off x="6176439" y="1880740"/>
                      <a:ext cx="0" cy="200402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" name="Conector recto 121"/>
                    <p:cNvCxnSpPr/>
                    <p:nvPr/>
                  </p:nvCxnSpPr>
                  <p:spPr>
                    <a:xfrm>
                      <a:off x="5730952" y="1880740"/>
                      <a:ext cx="0" cy="200402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" name="Conector recto 122"/>
                    <p:cNvCxnSpPr/>
                    <p:nvPr/>
                  </p:nvCxnSpPr>
                  <p:spPr>
                    <a:xfrm>
                      <a:off x="5285601" y="1880740"/>
                      <a:ext cx="0" cy="200402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" name="Conector recto 123"/>
                    <p:cNvCxnSpPr/>
                    <p:nvPr/>
                  </p:nvCxnSpPr>
                  <p:spPr>
                    <a:xfrm>
                      <a:off x="4840556" y="1880740"/>
                      <a:ext cx="0" cy="200402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" name="Conector recto 124"/>
                    <p:cNvCxnSpPr/>
                    <p:nvPr/>
                  </p:nvCxnSpPr>
                  <p:spPr>
                    <a:xfrm>
                      <a:off x="4407099" y="1880740"/>
                      <a:ext cx="0" cy="200402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" name="Conector recto 127"/>
                    <p:cNvCxnSpPr/>
                    <p:nvPr/>
                  </p:nvCxnSpPr>
                  <p:spPr>
                    <a:xfrm>
                      <a:off x="3967535" y="1880740"/>
                      <a:ext cx="0" cy="200402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Conector recto 128"/>
                    <p:cNvCxnSpPr/>
                    <p:nvPr/>
                  </p:nvCxnSpPr>
                  <p:spPr>
                    <a:xfrm>
                      <a:off x="3513708" y="1880740"/>
                      <a:ext cx="0" cy="200402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Conector recto 129"/>
                    <p:cNvCxnSpPr/>
                    <p:nvPr/>
                  </p:nvCxnSpPr>
                  <p:spPr>
                    <a:xfrm>
                      <a:off x="3057917" y="1880740"/>
                      <a:ext cx="0" cy="200402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Conector recto 130"/>
                    <p:cNvCxnSpPr/>
                    <p:nvPr/>
                  </p:nvCxnSpPr>
                  <p:spPr>
                    <a:xfrm>
                      <a:off x="2615825" y="1880740"/>
                      <a:ext cx="0" cy="200402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Conector recto 131"/>
                    <p:cNvCxnSpPr/>
                    <p:nvPr/>
                  </p:nvCxnSpPr>
                  <p:spPr>
                    <a:xfrm>
                      <a:off x="2175544" y="1880740"/>
                      <a:ext cx="0" cy="200402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Conector recto 132"/>
                    <p:cNvCxnSpPr/>
                    <p:nvPr/>
                  </p:nvCxnSpPr>
                  <p:spPr>
                    <a:xfrm>
                      <a:off x="1737879" y="1880740"/>
                      <a:ext cx="0" cy="200402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Conector recto 133"/>
                    <p:cNvCxnSpPr/>
                    <p:nvPr/>
                  </p:nvCxnSpPr>
                  <p:spPr>
                    <a:xfrm>
                      <a:off x="1277815" y="1880740"/>
                      <a:ext cx="0" cy="200402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Conector recto 134"/>
                    <p:cNvCxnSpPr/>
                    <p:nvPr/>
                  </p:nvCxnSpPr>
                  <p:spPr>
                    <a:xfrm>
                      <a:off x="820523" y="1880740"/>
                      <a:ext cx="0" cy="200402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16" name="CuadroTexto 115"/>
                  <p:cNvSpPr txBox="1"/>
                  <p:nvPr/>
                </p:nvSpPr>
                <p:spPr>
                  <a:xfrm>
                    <a:off x="2588621" y="1398646"/>
                    <a:ext cx="3843229" cy="20366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AR" sz="1400" dirty="0" smtClean="0"/>
                      <a:t>Variaciones interanuales a valores constantes. Año 2004-2023</a:t>
                    </a:r>
                    <a:endParaRPr lang="es-AR" sz="1400" dirty="0"/>
                  </a:p>
                </p:txBody>
              </p:sp>
            </p:grpSp>
            <p:cxnSp>
              <p:nvCxnSpPr>
                <p:cNvPr id="114" name="Conector recto 113"/>
                <p:cNvCxnSpPr/>
                <p:nvPr/>
              </p:nvCxnSpPr>
              <p:spPr>
                <a:xfrm>
                  <a:off x="470994" y="3255832"/>
                  <a:ext cx="8315614" cy="0"/>
                </a:xfrm>
                <a:prstGeom prst="line">
                  <a:avLst/>
                </a:prstGeom>
                <a:ln w="22225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2" name="CuadroTexto 111"/>
              <p:cNvSpPr txBox="1"/>
              <p:nvPr/>
            </p:nvSpPr>
            <p:spPr>
              <a:xfrm>
                <a:off x="6628703" y="1842579"/>
                <a:ext cx="51312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000" b="1" dirty="0" smtClean="0"/>
                  <a:t>2019</a:t>
                </a:r>
                <a:endParaRPr lang="es-AR" sz="1000" b="1" dirty="0"/>
              </a:p>
            </p:txBody>
          </p:sp>
        </p:grpSp>
        <p:grpSp>
          <p:nvGrpSpPr>
            <p:cNvPr id="108" name="Grupo 107"/>
            <p:cNvGrpSpPr/>
            <p:nvPr/>
          </p:nvGrpSpPr>
          <p:grpSpPr>
            <a:xfrm>
              <a:off x="10071201" y="2328308"/>
              <a:ext cx="1153289" cy="254053"/>
              <a:chOff x="10071201" y="2328308"/>
              <a:chExt cx="1153289" cy="254053"/>
            </a:xfrm>
          </p:grpSpPr>
          <p:sp>
            <p:nvSpPr>
              <p:cNvPr id="109" name="CuadroTexto 108"/>
              <p:cNvSpPr txBox="1"/>
              <p:nvPr/>
            </p:nvSpPr>
            <p:spPr>
              <a:xfrm>
                <a:off x="10071201" y="2328308"/>
                <a:ext cx="626441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000" b="1" dirty="0" smtClean="0"/>
                  <a:t>2021</a:t>
                </a:r>
                <a:endParaRPr lang="es-AR" sz="1000" b="1" dirty="0"/>
              </a:p>
            </p:txBody>
          </p:sp>
          <p:sp>
            <p:nvSpPr>
              <p:cNvPr id="110" name="CuadroTexto 109"/>
              <p:cNvSpPr txBox="1"/>
              <p:nvPr/>
            </p:nvSpPr>
            <p:spPr>
              <a:xfrm>
                <a:off x="10598049" y="2336140"/>
                <a:ext cx="626441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000" b="1" dirty="0" smtClean="0"/>
                  <a:t>2022</a:t>
                </a:r>
                <a:endParaRPr lang="es-AR" sz="1000" b="1" dirty="0"/>
              </a:p>
            </p:txBody>
          </p:sp>
        </p:grpSp>
      </p:grpSp>
      <p:cxnSp>
        <p:nvCxnSpPr>
          <p:cNvPr id="196" name="Conector recto 195"/>
          <p:cNvCxnSpPr/>
          <p:nvPr/>
        </p:nvCxnSpPr>
        <p:spPr>
          <a:xfrm>
            <a:off x="9661777" y="2364483"/>
            <a:ext cx="0" cy="30284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ector recto 196"/>
          <p:cNvCxnSpPr/>
          <p:nvPr/>
        </p:nvCxnSpPr>
        <p:spPr>
          <a:xfrm>
            <a:off x="10183189" y="2364483"/>
            <a:ext cx="0" cy="30284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CuadroTexto 197"/>
          <p:cNvSpPr txBox="1"/>
          <p:nvPr/>
        </p:nvSpPr>
        <p:spPr>
          <a:xfrm>
            <a:off x="10713372" y="2369209"/>
            <a:ext cx="6264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b="1" dirty="0" smtClean="0"/>
              <a:t>2023</a:t>
            </a:r>
            <a:endParaRPr lang="es-AR" sz="1000" b="1" dirty="0"/>
          </a:p>
        </p:txBody>
      </p:sp>
      <p:cxnSp>
        <p:nvCxnSpPr>
          <p:cNvPr id="199" name="Conector recto 198"/>
          <p:cNvCxnSpPr/>
          <p:nvPr/>
        </p:nvCxnSpPr>
        <p:spPr>
          <a:xfrm>
            <a:off x="10681279" y="2369209"/>
            <a:ext cx="0" cy="30284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310" y="2487628"/>
            <a:ext cx="10403029" cy="3190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97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/>
          <p:cNvSpPr/>
          <p:nvPr/>
        </p:nvSpPr>
        <p:spPr>
          <a:xfrm>
            <a:off x="112539" y="118950"/>
            <a:ext cx="11971606" cy="66258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AR" dirty="0"/>
          </a:p>
        </p:txBody>
      </p:sp>
      <p:sp>
        <p:nvSpPr>
          <p:cNvPr id="5" name="CuadroTexto 4"/>
          <p:cNvSpPr txBox="1"/>
          <p:nvPr/>
        </p:nvSpPr>
        <p:spPr>
          <a:xfrm>
            <a:off x="436100" y="189282"/>
            <a:ext cx="11352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 smtClean="0"/>
              <a:t>Producto Bruto per cápita, período 2004-2023</a:t>
            </a:r>
            <a:endParaRPr lang="es-AR" sz="5655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2634174" y="6176566"/>
            <a:ext cx="2099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/>
          </a:p>
        </p:txBody>
      </p:sp>
      <p:sp>
        <p:nvSpPr>
          <p:cNvPr id="127" name="CuadroTexto 126"/>
          <p:cNvSpPr txBox="1"/>
          <p:nvPr/>
        </p:nvSpPr>
        <p:spPr>
          <a:xfrm>
            <a:off x="1271260" y="5817502"/>
            <a:ext cx="5199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 smtClean="0"/>
              <a:t>Fuente: </a:t>
            </a:r>
            <a:r>
              <a:rPr lang="es-AR" sz="1200" dirty="0" smtClean="0"/>
              <a:t>Dirección de Estadísticas Socioeconómicas.</a:t>
            </a:r>
            <a:endParaRPr lang="es-AR" sz="1200" dirty="0"/>
          </a:p>
        </p:txBody>
      </p:sp>
      <p:grpSp>
        <p:nvGrpSpPr>
          <p:cNvPr id="7" name="Grupo 71"/>
          <p:cNvGrpSpPr/>
          <p:nvPr/>
        </p:nvGrpSpPr>
        <p:grpSpPr>
          <a:xfrm>
            <a:off x="1322360" y="1532574"/>
            <a:ext cx="9551963" cy="3978143"/>
            <a:chOff x="351694" y="1347807"/>
            <a:chExt cx="7824117" cy="2632482"/>
          </a:xfrm>
        </p:grpSpPr>
        <p:sp>
          <p:nvSpPr>
            <p:cNvPr id="8" name="Rectángulo 82"/>
            <p:cNvSpPr/>
            <p:nvPr/>
          </p:nvSpPr>
          <p:spPr>
            <a:xfrm>
              <a:off x="351694" y="1347807"/>
              <a:ext cx="7824117" cy="26324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9" name="CuadroTexto 77"/>
            <p:cNvSpPr txBox="1"/>
            <p:nvPr/>
          </p:nvSpPr>
          <p:spPr>
            <a:xfrm>
              <a:off x="1919739" y="1388461"/>
              <a:ext cx="4655029" cy="203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400" dirty="0" smtClean="0"/>
                <a:t>PGB y PIB per cápita, a precios básicos, en pesos corrientes. Año 2004-2023</a:t>
              </a:r>
              <a:endParaRPr lang="es-AR" sz="1400" dirty="0"/>
            </a:p>
          </p:txBody>
        </p:sp>
      </p:grp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530" y="1444032"/>
            <a:ext cx="8413397" cy="417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54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/>
          <p:cNvSpPr/>
          <p:nvPr/>
        </p:nvSpPr>
        <p:spPr>
          <a:xfrm>
            <a:off x="112539" y="118950"/>
            <a:ext cx="11971606" cy="66258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AR" dirty="0"/>
          </a:p>
        </p:txBody>
      </p:sp>
      <p:grpSp>
        <p:nvGrpSpPr>
          <p:cNvPr id="72" name="Grupo 71"/>
          <p:cNvGrpSpPr/>
          <p:nvPr/>
        </p:nvGrpSpPr>
        <p:grpSpPr>
          <a:xfrm>
            <a:off x="1322360" y="1532574"/>
            <a:ext cx="9551963" cy="3978143"/>
            <a:chOff x="351694" y="1347807"/>
            <a:chExt cx="7824117" cy="2632482"/>
          </a:xfrm>
        </p:grpSpPr>
        <p:sp>
          <p:nvSpPr>
            <p:cNvPr id="83" name="Rectángulo 82"/>
            <p:cNvSpPr/>
            <p:nvPr/>
          </p:nvSpPr>
          <p:spPr>
            <a:xfrm>
              <a:off x="351694" y="1347807"/>
              <a:ext cx="7824117" cy="26324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78" name="CuadroTexto 77"/>
            <p:cNvSpPr txBox="1"/>
            <p:nvPr/>
          </p:nvSpPr>
          <p:spPr>
            <a:xfrm>
              <a:off x="1888682" y="1368094"/>
              <a:ext cx="4750140" cy="203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400" dirty="0" smtClean="0"/>
                <a:t>PGB y PIB per cápita, a precios básicos, en dólares corrientes. Año 2004-2023</a:t>
              </a:r>
              <a:endParaRPr lang="es-AR" sz="1400" dirty="0"/>
            </a:p>
          </p:txBody>
        </p:sp>
      </p:grpSp>
      <p:sp>
        <p:nvSpPr>
          <p:cNvPr id="5" name="CuadroTexto 4"/>
          <p:cNvSpPr txBox="1"/>
          <p:nvPr/>
        </p:nvSpPr>
        <p:spPr>
          <a:xfrm>
            <a:off x="436100" y="189282"/>
            <a:ext cx="11352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 smtClean="0"/>
              <a:t>Producto Bruto per cápita en dólares, período 2004-2023</a:t>
            </a:r>
            <a:endParaRPr lang="es-AR" sz="5655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2634174" y="6176566"/>
            <a:ext cx="2099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/>
          </a:p>
        </p:txBody>
      </p:sp>
      <p:sp>
        <p:nvSpPr>
          <p:cNvPr id="127" name="CuadroTexto 126"/>
          <p:cNvSpPr txBox="1"/>
          <p:nvPr/>
        </p:nvSpPr>
        <p:spPr>
          <a:xfrm>
            <a:off x="1271260" y="5817502"/>
            <a:ext cx="5199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 smtClean="0"/>
              <a:t>Fuente: </a:t>
            </a:r>
            <a:r>
              <a:rPr lang="es-AR" sz="1200" dirty="0" smtClean="0"/>
              <a:t>Dirección de Estadísticas Socioeconómicas.</a:t>
            </a:r>
            <a:endParaRPr lang="es-AR" sz="12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773" y="1217339"/>
            <a:ext cx="9164106" cy="4429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74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/>
          <p:cNvSpPr/>
          <p:nvPr/>
        </p:nvSpPr>
        <p:spPr>
          <a:xfrm>
            <a:off x="112539" y="118950"/>
            <a:ext cx="11971606" cy="66258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AR" dirty="0"/>
          </a:p>
        </p:txBody>
      </p:sp>
      <p:sp>
        <p:nvSpPr>
          <p:cNvPr id="5" name="CuadroTexto 4"/>
          <p:cNvSpPr txBox="1"/>
          <p:nvPr/>
        </p:nvSpPr>
        <p:spPr>
          <a:xfrm>
            <a:off x="436100" y="189282"/>
            <a:ext cx="11352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 smtClean="0"/>
              <a:t>Evolución del PGB y VABN</a:t>
            </a:r>
            <a:endParaRPr lang="es-AR" sz="5655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2634174" y="6176566"/>
            <a:ext cx="2099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/>
          </a:p>
        </p:txBody>
      </p:sp>
      <p:sp>
        <p:nvSpPr>
          <p:cNvPr id="127" name="CuadroTexto 126"/>
          <p:cNvSpPr txBox="1"/>
          <p:nvPr/>
        </p:nvSpPr>
        <p:spPr>
          <a:xfrm>
            <a:off x="195162" y="5839131"/>
            <a:ext cx="5199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 smtClean="0"/>
              <a:t>Fuente: </a:t>
            </a:r>
            <a:r>
              <a:rPr lang="es-AR" sz="1200" dirty="0" smtClean="0"/>
              <a:t>Dirección de Estadísticas Socioeconómicas.</a:t>
            </a:r>
            <a:endParaRPr lang="es-AR" sz="1200" dirty="0"/>
          </a:p>
        </p:txBody>
      </p:sp>
      <p:sp>
        <p:nvSpPr>
          <p:cNvPr id="12" name="Rectángulo 11"/>
          <p:cNvSpPr/>
          <p:nvPr/>
        </p:nvSpPr>
        <p:spPr>
          <a:xfrm>
            <a:off x="7460682" y="991223"/>
            <a:ext cx="4295100" cy="4881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30000"/>
              </a:lnSpc>
              <a:spcAft>
                <a:spcPts val="1200"/>
              </a:spcAft>
            </a:pPr>
            <a:r>
              <a:rPr lang="es-AR" sz="1400" dirty="0" smtClean="0"/>
              <a:t>Para </a:t>
            </a:r>
            <a:r>
              <a:rPr lang="es-AR" sz="1400" dirty="0"/>
              <a:t>realizar comparaciones entre la economía nacional y provincial es necesario tener en cuenta algunas consideraciones metodológicas. </a:t>
            </a:r>
          </a:p>
          <a:p>
            <a:pPr indent="450215" algn="just">
              <a:lnSpc>
                <a:spcPct val="130000"/>
              </a:lnSpc>
              <a:spcAft>
                <a:spcPts val="1200"/>
              </a:spcAft>
            </a:pPr>
            <a:r>
              <a:rPr lang="es-AR" sz="1400" dirty="0"/>
              <a:t>A nivel nacional se debe tomar el valor agregado bruto a precios de productor (VABN), puesto que el PGB y el PIB no son variables comparables, ya que </a:t>
            </a:r>
            <a:r>
              <a:rPr lang="es-AR" sz="1400" dirty="0" smtClean="0"/>
              <a:t>este </a:t>
            </a:r>
            <a:r>
              <a:rPr lang="es-AR" sz="1400" dirty="0"/>
              <a:t>último incluye tanto partidas de conciliación de la valorización de la oferta y la demanda (Impuesto al Valor Agregado e Impuestos a la Importación), como el ajuste correspondiente a los Servicios de Intermediación Financiera Medidos Indirectamente (SIFMI).</a:t>
            </a:r>
          </a:p>
          <a:p>
            <a:pPr indent="450215" algn="just">
              <a:lnSpc>
                <a:spcPct val="130000"/>
              </a:lnSpc>
              <a:spcAft>
                <a:spcPts val="1200"/>
              </a:spcAft>
            </a:pPr>
            <a:r>
              <a:rPr lang="es-AR" sz="1400" dirty="0"/>
              <a:t>El </a:t>
            </a:r>
            <a:r>
              <a:rPr lang="es-AR" sz="1400" b="1" i="1" dirty="0"/>
              <a:t>PGB a valores constantes </a:t>
            </a:r>
            <a:r>
              <a:rPr lang="es-AR" sz="1400" dirty="0" smtClean="0"/>
              <a:t>2023 </a:t>
            </a:r>
            <a:r>
              <a:rPr lang="es-AR" sz="1400" dirty="0"/>
              <a:t>alcanzó un valor de </a:t>
            </a:r>
            <a:r>
              <a:rPr lang="es-AR" sz="1400" dirty="0" smtClean="0"/>
              <a:t>55.886 </a:t>
            </a:r>
            <a:r>
              <a:rPr lang="es-AR" sz="1400" dirty="0"/>
              <a:t>millones de pesos, mientras que el </a:t>
            </a:r>
            <a:r>
              <a:rPr lang="es-AR" sz="1400" b="1" dirty="0"/>
              <a:t>VABN</a:t>
            </a:r>
            <a:r>
              <a:rPr lang="es-AR" sz="1400" dirty="0"/>
              <a:t> alcanzó un valor de </a:t>
            </a:r>
            <a:r>
              <a:rPr lang="es-AR" sz="1400" dirty="0" smtClean="0"/>
              <a:t>596.145 </a:t>
            </a:r>
            <a:r>
              <a:rPr lang="es-AR" sz="1400" dirty="0"/>
              <a:t>millones de pesos. La tasa de crecimiento anual promedio provincial fue de </a:t>
            </a:r>
            <a:r>
              <a:rPr lang="es-AR" sz="1400" dirty="0" smtClean="0"/>
              <a:t>2,6%, </a:t>
            </a:r>
            <a:r>
              <a:rPr lang="es-AR" sz="1400" dirty="0"/>
              <a:t>mientras que a nivel nacional fue de </a:t>
            </a:r>
            <a:r>
              <a:rPr lang="es-AR" sz="1400" dirty="0" smtClean="0"/>
              <a:t>2,0%.</a:t>
            </a:r>
            <a:endParaRPr lang="es-AR" sz="1400" dirty="0"/>
          </a:p>
        </p:txBody>
      </p:sp>
      <p:grpSp>
        <p:nvGrpSpPr>
          <p:cNvPr id="8" name="Grupo 71"/>
          <p:cNvGrpSpPr/>
          <p:nvPr/>
        </p:nvGrpSpPr>
        <p:grpSpPr>
          <a:xfrm>
            <a:off x="253218" y="1203488"/>
            <a:ext cx="6879102" cy="4416893"/>
            <a:chOff x="351694" y="1347807"/>
            <a:chExt cx="7824117" cy="2632482"/>
          </a:xfrm>
        </p:grpSpPr>
        <p:sp>
          <p:nvSpPr>
            <p:cNvPr id="9" name="Rectángulo 82"/>
            <p:cNvSpPr/>
            <p:nvPr/>
          </p:nvSpPr>
          <p:spPr>
            <a:xfrm>
              <a:off x="351694" y="1347807"/>
              <a:ext cx="7824117" cy="26324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1" name="CuadroTexto 77"/>
            <p:cNvSpPr txBox="1"/>
            <p:nvPr/>
          </p:nvSpPr>
          <p:spPr>
            <a:xfrm>
              <a:off x="1478867" y="1472044"/>
              <a:ext cx="5569769" cy="1834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400" dirty="0" smtClean="0"/>
                <a:t>PGB y VAB a precios básicos, </a:t>
              </a:r>
              <a:r>
                <a:rPr lang="es-AR" sz="1400" b="1" dirty="0" smtClean="0"/>
                <a:t>a valores constantes </a:t>
              </a:r>
              <a:r>
                <a:rPr lang="es-AR" sz="1400" dirty="0" smtClean="0"/>
                <a:t>de 2004</a:t>
              </a:r>
              <a:endParaRPr lang="es-AR" sz="1400" dirty="0"/>
            </a:p>
          </p:txBody>
        </p:sp>
      </p:grpSp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453356"/>
              </p:ext>
            </p:extLst>
          </p:nvPr>
        </p:nvGraphicFramePr>
        <p:xfrm>
          <a:off x="436100" y="1938465"/>
          <a:ext cx="6421899" cy="3681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066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/>
          <p:cNvSpPr/>
          <p:nvPr/>
        </p:nvSpPr>
        <p:spPr>
          <a:xfrm>
            <a:off x="112538" y="145268"/>
            <a:ext cx="11971606" cy="66258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AR" dirty="0"/>
          </a:p>
        </p:txBody>
      </p:sp>
      <p:grpSp>
        <p:nvGrpSpPr>
          <p:cNvPr id="72" name="Grupo 71"/>
          <p:cNvGrpSpPr/>
          <p:nvPr/>
        </p:nvGrpSpPr>
        <p:grpSpPr>
          <a:xfrm>
            <a:off x="1322360" y="1532575"/>
            <a:ext cx="9551963" cy="2603328"/>
            <a:chOff x="351694" y="1347808"/>
            <a:chExt cx="7824117" cy="1722717"/>
          </a:xfrm>
        </p:grpSpPr>
        <p:sp>
          <p:nvSpPr>
            <p:cNvPr id="83" name="Rectángulo 82"/>
            <p:cNvSpPr/>
            <p:nvPr/>
          </p:nvSpPr>
          <p:spPr>
            <a:xfrm>
              <a:off x="351694" y="1347808"/>
              <a:ext cx="7824117" cy="17227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75000"/>
                  <a:alpha val="8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78" name="CuadroTexto 77"/>
            <p:cNvSpPr txBox="1"/>
            <p:nvPr/>
          </p:nvSpPr>
          <p:spPr>
            <a:xfrm>
              <a:off x="1426215" y="1388381"/>
              <a:ext cx="5712529" cy="224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600" dirty="0" smtClean="0"/>
                <a:t>Participación del PGB en el VA Nacional a valores corrientes. Año 2004-2023</a:t>
              </a:r>
              <a:endParaRPr lang="es-AR" sz="1600" dirty="0"/>
            </a:p>
          </p:txBody>
        </p:sp>
      </p:grpSp>
      <p:sp>
        <p:nvSpPr>
          <p:cNvPr id="5" name="CuadroTexto 4"/>
          <p:cNvSpPr txBox="1"/>
          <p:nvPr/>
        </p:nvSpPr>
        <p:spPr>
          <a:xfrm>
            <a:off x="436100" y="189282"/>
            <a:ext cx="11352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 smtClean="0"/>
              <a:t>Participación del PGB en el VAB</a:t>
            </a:r>
            <a:endParaRPr lang="es-AR" sz="5655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2634174" y="6176566"/>
            <a:ext cx="2099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/>
          </a:p>
        </p:txBody>
      </p:sp>
      <p:sp>
        <p:nvSpPr>
          <p:cNvPr id="127" name="CuadroTexto 126"/>
          <p:cNvSpPr txBox="1"/>
          <p:nvPr/>
        </p:nvSpPr>
        <p:spPr>
          <a:xfrm>
            <a:off x="1271260" y="6197332"/>
            <a:ext cx="5199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 smtClean="0"/>
              <a:t>Fuente: </a:t>
            </a:r>
            <a:r>
              <a:rPr lang="es-AR" sz="1200" dirty="0" smtClean="0"/>
              <a:t>Dirección de Estadísticas Socioeconómicas.</a:t>
            </a:r>
            <a:endParaRPr lang="es-AR" sz="1200" dirty="0"/>
          </a:p>
        </p:txBody>
      </p:sp>
      <p:sp>
        <p:nvSpPr>
          <p:cNvPr id="2" name="CuadroTexto 1"/>
          <p:cNvSpPr txBox="1"/>
          <p:nvPr/>
        </p:nvSpPr>
        <p:spPr>
          <a:xfrm>
            <a:off x="2447780" y="4500126"/>
            <a:ext cx="7160455" cy="1200329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4">
                <a:lumMod val="75000"/>
              </a:schemeClr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endParaRPr lang="es-AR" altLang="es-A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s-AR" altLang="es-A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La </a:t>
            </a:r>
            <a:r>
              <a:rPr lang="es-AR" altLang="es-A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participación de Córdoba en Nación </a:t>
            </a:r>
            <a:r>
              <a:rPr lang="es-AR" altLang="es-A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Valores Corrientes </a:t>
            </a:r>
            <a:r>
              <a:rPr lang="es-AR" altLang="es-A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osciló entre el 8,3% y el </a:t>
            </a:r>
            <a:r>
              <a:rPr lang="es-AR" altLang="es-A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9,8% </a:t>
            </a:r>
            <a:r>
              <a:rPr lang="es-AR" altLang="es-A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 el período </a:t>
            </a:r>
            <a:r>
              <a:rPr lang="es-AR" altLang="es-A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2004-2023.</a:t>
            </a:r>
          </a:p>
          <a:p>
            <a:pPr algn="ctr"/>
            <a:endParaRPr lang="es-AR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8851" y="2118376"/>
            <a:ext cx="8907117" cy="2107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81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/>
          <p:cNvSpPr/>
          <p:nvPr/>
        </p:nvSpPr>
        <p:spPr>
          <a:xfrm>
            <a:off x="225082" y="323557"/>
            <a:ext cx="11746523" cy="62460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CuadroTexto 4"/>
          <p:cNvSpPr txBox="1"/>
          <p:nvPr/>
        </p:nvSpPr>
        <p:spPr>
          <a:xfrm>
            <a:off x="436099" y="456574"/>
            <a:ext cx="11240085" cy="1824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AR" sz="2800" b="1" dirty="0" smtClean="0"/>
          </a:p>
          <a:p>
            <a:pPr algn="ctr"/>
            <a:r>
              <a:rPr lang="es-AR" sz="2800" b="1" dirty="0" smtClean="0"/>
              <a:t>Autoridades</a:t>
            </a:r>
            <a:endParaRPr lang="es-AR" sz="1100" dirty="0"/>
          </a:p>
          <a:p>
            <a:endParaRPr lang="es-AR" sz="5655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3362286" y="1361398"/>
            <a:ext cx="5472113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AR" sz="1400" dirty="0" smtClean="0"/>
          </a:p>
          <a:p>
            <a:pPr algn="ctr"/>
            <a:r>
              <a:rPr lang="es-ES" sz="1600" b="1" dirty="0"/>
              <a:t>DIRECCIÓN GENERAL DE ESTADÍSTICA Y CENSOS</a:t>
            </a:r>
            <a:endParaRPr lang="es-AR" sz="1600" dirty="0"/>
          </a:p>
          <a:p>
            <a:pPr algn="ctr"/>
            <a:r>
              <a:rPr lang="es-ES" sz="1600" i="1" dirty="0" smtClean="0"/>
              <a:t>Dr</a:t>
            </a:r>
            <a:r>
              <a:rPr lang="es-ES" sz="1600" i="1" dirty="0"/>
              <a:t>. Ariel </a:t>
            </a:r>
            <a:r>
              <a:rPr lang="es-ES" sz="1600" i="1" dirty="0" err="1" smtClean="0"/>
              <a:t>Barraud</a:t>
            </a:r>
            <a:endParaRPr lang="es-ES" sz="1600" dirty="0" smtClean="0"/>
          </a:p>
          <a:p>
            <a:pPr algn="ctr"/>
            <a:endParaRPr lang="es-AR" dirty="0" smtClean="0"/>
          </a:p>
          <a:p>
            <a:pPr algn="ctr"/>
            <a:r>
              <a:rPr lang="es-ES" sz="1600" b="1" dirty="0"/>
              <a:t>DIRECCIÓN DE ESTADÍSTICAS </a:t>
            </a:r>
            <a:r>
              <a:rPr lang="es-ES" sz="1600" b="1" dirty="0" smtClean="0"/>
              <a:t>SOCIOECONÓMICAS</a:t>
            </a:r>
            <a:endParaRPr lang="es-AR" sz="1600" dirty="0"/>
          </a:p>
          <a:p>
            <a:pPr algn="ctr"/>
            <a:r>
              <a:rPr lang="es-ES" sz="1600" dirty="0" err="1" smtClean="0"/>
              <a:t>Mgter</a:t>
            </a:r>
            <a:r>
              <a:rPr lang="es-ES" sz="1600" dirty="0" smtClean="0"/>
              <a:t>. </a:t>
            </a:r>
            <a:r>
              <a:rPr lang="es-ES" sz="1600" dirty="0"/>
              <a:t>Mariana </a:t>
            </a:r>
            <a:r>
              <a:rPr lang="es-ES" sz="1600" dirty="0" smtClean="0"/>
              <a:t>Diaz</a:t>
            </a:r>
          </a:p>
          <a:p>
            <a:pPr algn="ctr"/>
            <a:endParaRPr lang="es-ES" sz="1100" dirty="0"/>
          </a:p>
          <a:p>
            <a:pPr algn="ctr"/>
            <a:r>
              <a:rPr lang="es-ES" sz="1400" b="1" dirty="0" smtClean="0"/>
              <a:t>JEFA DE AREA DE INDICADORES SOCIOECONÓMICOS</a:t>
            </a:r>
          </a:p>
          <a:p>
            <a:pPr algn="ctr"/>
            <a:r>
              <a:rPr lang="es-ES" sz="1400" dirty="0" err="1"/>
              <a:t>Mgter</a:t>
            </a:r>
            <a:r>
              <a:rPr lang="es-ES" sz="1400" dirty="0"/>
              <a:t>. </a:t>
            </a:r>
            <a:r>
              <a:rPr lang="es-ES" sz="1400" dirty="0" smtClean="0"/>
              <a:t>Verónica Arias</a:t>
            </a:r>
            <a:endParaRPr lang="es-AR" sz="1400" dirty="0"/>
          </a:p>
          <a:p>
            <a:endParaRPr lang="es-AR" sz="1400" dirty="0" smtClean="0"/>
          </a:p>
          <a:p>
            <a:pPr algn="ctr"/>
            <a:r>
              <a:rPr lang="es-ES" sz="1400" b="1" i="1" cap="small" dirty="0" err="1"/>
              <a:t>Sectorialistas</a:t>
            </a:r>
            <a:endParaRPr lang="es-AR" sz="1400" b="1" dirty="0"/>
          </a:p>
          <a:p>
            <a:pPr algn="ctr"/>
            <a:r>
              <a:rPr lang="es-ES" sz="1400" dirty="0" err="1"/>
              <a:t>Cra</a:t>
            </a:r>
            <a:r>
              <a:rPr lang="es-ES" sz="1400" dirty="0"/>
              <a:t>. Alejandra </a:t>
            </a:r>
            <a:r>
              <a:rPr lang="es-ES" sz="1400" dirty="0" smtClean="0"/>
              <a:t>González</a:t>
            </a:r>
          </a:p>
          <a:p>
            <a:pPr algn="ctr"/>
            <a:r>
              <a:rPr lang="es-ES" sz="1400" dirty="0" smtClean="0"/>
              <a:t>Lic</a:t>
            </a:r>
            <a:r>
              <a:rPr lang="es-ES" sz="1400" dirty="0"/>
              <a:t>. Federico </a:t>
            </a:r>
            <a:r>
              <a:rPr lang="es-ES" sz="1400" dirty="0" smtClean="0"/>
              <a:t>Arias</a:t>
            </a:r>
          </a:p>
          <a:p>
            <a:pPr algn="ctr"/>
            <a:r>
              <a:rPr lang="es-ES" sz="1400" dirty="0" err="1"/>
              <a:t>Cra</a:t>
            </a:r>
            <a:r>
              <a:rPr lang="es-ES" sz="1400" dirty="0"/>
              <a:t>. </a:t>
            </a:r>
            <a:r>
              <a:rPr lang="es-AR" sz="1400" dirty="0"/>
              <a:t>Noelia </a:t>
            </a:r>
            <a:r>
              <a:rPr lang="es-AR" sz="1400" dirty="0" err="1" smtClean="0"/>
              <a:t>Avoledo</a:t>
            </a:r>
            <a:endParaRPr lang="es-AR" sz="1400" dirty="0"/>
          </a:p>
          <a:p>
            <a:pPr algn="ctr"/>
            <a:r>
              <a:rPr lang="es-ES" sz="1400" dirty="0" smtClean="0"/>
              <a:t>Lic. Julieta Lerda</a:t>
            </a:r>
          </a:p>
          <a:p>
            <a:pPr algn="ctr"/>
            <a:r>
              <a:rPr lang="es-ES" sz="1400" dirty="0" smtClean="0"/>
              <a:t>Lic. Moira </a:t>
            </a:r>
            <a:r>
              <a:rPr lang="es-ES" sz="1400" dirty="0" err="1" smtClean="0"/>
              <a:t>Popow</a:t>
            </a:r>
            <a:endParaRPr lang="es-AR" sz="1400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0751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B099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436100" y="456574"/>
            <a:ext cx="4262512" cy="2316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400" b="1" dirty="0" smtClean="0"/>
              <a:t>Consideraciones Preliminares</a:t>
            </a:r>
            <a:endParaRPr lang="es-AR" dirty="0"/>
          </a:p>
          <a:p>
            <a:endParaRPr lang="es-AR" sz="5655" b="1" dirty="0"/>
          </a:p>
        </p:txBody>
      </p:sp>
      <p:sp>
        <p:nvSpPr>
          <p:cNvPr id="18" name="CuadroTexto 17"/>
          <p:cNvSpPr txBox="1"/>
          <p:nvPr/>
        </p:nvSpPr>
        <p:spPr>
          <a:xfrm>
            <a:off x="450163" y="2393534"/>
            <a:ext cx="506436" cy="519351"/>
          </a:xfrm>
          <a:prstGeom prst="ellipse">
            <a:avLst/>
          </a:prstGeom>
          <a:solidFill>
            <a:srgbClr val="E28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solidFill>
                  <a:schemeClr val="bg1"/>
                </a:solidFill>
              </a:rPr>
              <a:t>1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1181688" y="2454569"/>
            <a:ext cx="27300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altLang="es-A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</a:t>
            </a:r>
            <a:r>
              <a:rPr lang="es-AR" altLang="es-A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Producto Geográfico Bruto </a:t>
            </a:r>
            <a:r>
              <a:rPr lang="es-AR" altLang="es-A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(PGB) es la valoración de los bienes y servicios finales producidos en la provincia de Córdoba, en un período de tiempo determinado.</a:t>
            </a:r>
          </a:p>
          <a:p>
            <a:endParaRPr lang="es-AR" dirty="0"/>
          </a:p>
        </p:txBody>
      </p:sp>
      <p:sp>
        <p:nvSpPr>
          <p:cNvPr id="20" name="CuadroTexto 19"/>
          <p:cNvSpPr txBox="1"/>
          <p:nvPr/>
        </p:nvSpPr>
        <p:spPr>
          <a:xfrm>
            <a:off x="3896303" y="2393534"/>
            <a:ext cx="506436" cy="519351"/>
          </a:xfrm>
          <a:prstGeom prst="ellipse">
            <a:avLst/>
          </a:prstGeom>
          <a:solidFill>
            <a:srgbClr val="E28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solidFill>
                  <a:schemeClr val="bg1"/>
                </a:solidFill>
              </a:rPr>
              <a:t>2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4417249" y="2393534"/>
            <a:ext cx="3516924" cy="2917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/>
              <a:t>CRITERIO DE VALORACIÓN</a:t>
            </a:r>
          </a:p>
          <a:p>
            <a:endParaRPr lang="es-AR" b="1" dirty="0" smtClean="0">
              <a:solidFill>
                <a:srgbClr val="2BC9FF"/>
              </a:solidFill>
            </a:endParaRPr>
          </a:p>
          <a:p>
            <a:pPr>
              <a:spcBef>
                <a:spcPct val="20000"/>
              </a:spcBef>
              <a:defRPr/>
            </a:pPr>
            <a:r>
              <a:rPr lang="es-AR" b="1" dirty="0" smtClean="0"/>
              <a:t>Precio básico</a:t>
            </a:r>
            <a:r>
              <a:rPr lang="es-AR" dirty="0" smtClean="0"/>
              <a:t>: </a:t>
            </a:r>
            <a:r>
              <a:rPr lang="es-AR" dirty="0"/>
              <a:t>e</a:t>
            </a:r>
            <a:r>
              <a:rPr lang="es-AR" dirty="0" smtClean="0"/>
              <a:t>s el monto a cobrar por el productor al comprador por una unidad de un bien o servicio producido, deduciendo cualquier impuesto a pagar y sumando cualquier subvención por cobrar. Se excluyen los gastos de transporte que el productor facture aparte. </a:t>
            </a:r>
            <a:endParaRPr lang="es-AR" dirty="0"/>
          </a:p>
        </p:txBody>
      </p:sp>
      <p:sp>
        <p:nvSpPr>
          <p:cNvPr id="22" name="CuadroTexto 21"/>
          <p:cNvSpPr txBox="1"/>
          <p:nvPr/>
        </p:nvSpPr>
        <p:spPr>
          <a:xfrm>
            <a:off x="8200580" y="2391115"/>
            <a:ext cx="506436" cy="519351"/>
          </a:xfrm>
          <a:prstGeom prst="ellipse">
            <a:avLst/>
          </a:prstGeom>
          <a:solidFill>
            <a:srgbClr val="E28E6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solidFill>
                  <a:schemeClr val="bg1"/>
                </a:solidFill>
              </a:rPr>
              <a:t>3</a:t>
            </a:r>
            <a:endParaRPr lang="es-AR" dirty="0">
              <a:solidFill>
                <a:schemeClr val="bg1"/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8693385" y="2391115"/>
            <a:ext cx="3095335" cy="4050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es-AR" b="1" dirty="0"/>
              <a:t>RESULTADOS</a:t>
            </a:r>
            <a:r>
              <a:rPr lang="es-AR" dirty="0" smtClean="0"/>
              <a:t>:</a:t>
            </a:r>
            <a:endParaRPr lang="es-ES" dirty="0"/>
          </a:p>
          <a:p>
            <a:pPr marL="171450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s-AR" b="1" dirty="0" smtClean="0"/>
              <a:t>Valores corrientes</a:t>
            </a:r>
            <a:r>
              <a:rPr lang="es-AR" dirty="0" smtClean="0"/>
              <a:t>: hace </a:t>
            </a:r>
            <a:r>
              <a:rPr lang="es-AR" dirty="0"/>
              <a:t>referencia a los precios actuales </a:t>
            </a:r>
            <a:r>
              <a:rPr lang="es-AR" dirty="0" smtClean="0"/>
              <a:t>-incluyen </a:t>
            </a:r>
            <a:r>
              <a:rPr lang="es-AR" dirty="0"/>
              <a:t>las variaciones por el efecto de la inflación-. </a:t>
            </a:r>
          </a:p>
          <a:p>
            <a:pPr marL="171450" indent="-17145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s-AR" b="1" dirty="0" smtClean="0"/>
              <a:t>Valores constantes</a:t>
            </a:r>
            <a:r>
              <a:rPr lang="es-AR" dirty="0" smtClean="0"/>
              <a:t>: </a:t>
            </a:r>
            <a:r>
              <a:rPr lang="es-AR" dirty="0"/>
              <a:t>se toman precios de un año base y cantidades del año de referencia; así se calcula la variación real, es decir, excluyendo los efectos de la inflación. </a:t>
            </a:r>
          </a:p>
          <a:p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337903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adroTexto 113"/>
          <p:cNvSpPr txBox="1"/>
          <p:nvPr/>
        </p:nvSpPr>
        <p:spPr>
          <a:xfrm>
            <a:off x="7301132" y="4234375"/>
            <a:ext cx="3418450" cy="2236763"/>
          </a:xfrm>
          <a:prstGeom prst="rect">
            <a:avLst/>
          </a:prstGeom>
          <a:solidFill>
            <a:srgbClr val="EBB099">
              <a:alpha val="32000"/>
            </a:srgb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s-AR" dirty="0"/>
          </a:p>
        </p:txBody>
      </p:sp>
      <p:sp>
        <p:nvSpPr>
          <p:cNvPr id="5" name="CuadroTexto 4"/>
          <p:cNvSpPr txBox="1"/>
          <p:nvPr/>
        </p:nvSpPr>
        <p:spPr>
          <a:xfrm>
            <a:off x="397463" y="231486"/>
            <a:ext cx="11352620" cy="1455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 smtClean="0"/>
              <a:t>A precios </a:t>
            </a:r>
            <a:r>
              <a:rPr lang="es-AR" sz="3200" b="1" dirty="0"/>
              <a:t>c</a:t>
            </a:r>
            <a:r>
              <a:rPr lang="es-AR" sz="3200" b="1" dirty="0" smtClean="0"/>
              <a:t>onstantes, año base 2004. Año 2023</a:t>
            </a:r>
            <a:endParaRPr lang="es-AR" sz="1200" dirty="0"/>
          </a:p>
          <a:p>
            <a:endParaRPr lang="es-AR" sz="5655" b="1" dirty="0"/>
          </a:p>
        </p:txBody>
      </p:sp>
      <p:sp>
        <p:nvSpPr>
          <p:cNvPr id="20" name="CuadroTexto 19"/>
          <p:cNvSpPr txBox="1"/>
          <p:nvPr/>
        </p:nvSpPr>
        <p:spPr>
          <a:xfrm>
            <a:off x="7649077" y="1062540"/>
            <a:ext cx="3276000" cy="851297"/>
          </a:xfrm>
          <a:prstGeom prst="round2DiagRect">
            <a:avLst/>
          </a:prstGeom>
          <a:solidFill>
            <a:schemeClr val="tx1">
              <a:lumMod val="50000"/>
              <a:lumOff val="50000"/>
              <a:alpha val="84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>
                <a:solidFill>
                  <a:schemeClr val="bg1"/>
                </a:solidFill>
              </a:rPr>
              <a:t>PGB 2023</a:t>
            </a:r>
          </a:p>
          <a:p>
            <a:pPr algn="ctr"/>
            <a:r>
              <a:rPr lang="es-AR" sz="2400" b="1" dirty="0" smtClean="0">
                <a:solidFill>
                  <a:schemeClr val="bg1"/>
                </a:solidFill>
              </a:rPr>
              <a:t>55.886</a:t>
            </a:r>
            <a:r>
              <a:rPr lang="es-AR" sz="2000" dirty="0" smtClean="0">
                <a:solidFill>
                  <a:schemeClr val="bg1"/>
                </a:solidFill>
              </a:rPr>
              <a:t> Millones de $</a:t>
            </a:r>
            <a:endParaRPr lang="es-AR" sz="2000" dirty="0">
              <a:solidFill>
                <a:schemeClr val="bg1"/>
              </a:solidFill>
            </a:endParaRPr>
          </a:p>
        </p:txBody>
      </p:sp>
      <p:grpSp>
        <p:nvGrpSpPr>
          <p:cNvPr id="60" name="Grupo 59"/>
          <p:cNvGrpSpPr/>
          <p:nvPr/>
        </p:nvGrpSpPr>
        <p:grpSpPr>
          <a:xfrm>
            <a:off x="7563063" y="4346998"/>
            <a:ext cx="3041944" cy="1963705"/>
            <a:chOff x="233074" y="4324874"/>
            <a:chExt cx="3292678" cy="2333396"/>
          </a:xfrm>
          <a:solidFill>
            <a:schemeClr val="bg1">
              <a:lumMod val="95000"/>
            </a:schemeClr>
          </a:solidFill>
        </p:grpSpPr>
        <p:grpSp>
          <p:nvGrpSpPr>
            <p:cNvPr id="50" name="Grupo 49"/>
            <p:cNvGrpSpPr/>
            <p:nvPr/>
          </p:nvGrpSpPr>
          <p:grpSpPr>
            <a:xfrm>
              <a:off x="233074" y="4983896"/>
              <a:ext cx="3292678" cy="1674374"/>
              <a:chOff x="491042" y="2964266"/>
              <a:chExt cx="4068705" cy="1674374"/>
            </a:xfrm>
            <a:grpFill/>
          </p:grpSpPr>
          <p:sp>
            <p:nvSpPr>
              <p:cNvPr id="41" name="CuadroTexto 40"/>
              <p:cNvSpPr txBox="1"/>
              <p:nvPr/>
            </p:nvSpPr>
            <p:spPr>
              <a:xfrm>
                <a:off x="500235" y="2964266"/>
                <a:ext cx="2377439" cy="329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200" dirty="0" smtClean="0"/>
                  <a:t>Agricultura y Ganadería</a:t>
                </a:r>
                <a:endParaRPr lang="es-AR" sz="1200" dirty="0"/>
              </a:p>
            </p:txBody>
          </p:sp>
          <p:sp>
            <p:nvSpPr>
              <p:cNvPr id="42" name="CuadroTexto 41"/>
              <p:cNvSpPr txBox="1"/>
              <p:nvPr/>
            </p:nvSpPr>
            <p:spPr>
              <a:xfrm>
                <a:off x="3004953" y="2973534"/>
                <a:ext cx="1505239" cy="365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400" b="1" dirty="0" smtClean="0"/>
                  <a:t>-42,46%</a:t>
                </a:r>
                <a:endParaRPr lang="es-AR" sz="1400" b="1" dirty="0"/>
              </a:p>
            </p:txBody>
          </p:sp>
          <p:sp>
            <p:nvSpPr>
              <p:cNvPr id="44" name="CuadroTexto 43"/>
              <p:cNvSpPr txBox="1"/>
              <p:nvPr/>
            </p:nvSpPr>
            <p:spPr>
              <a:xfrm>
                <a:off x="2941393" y="3339254"/>
                <a:ext cx="1505239" cy="365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400" b="1" dirty="0" smtClean="0"/>
                  <a:t>  -2,33%</a:t>
                </a:r>
                <a:endParaRPr lang="es-AR" sz="1400" b="1" dirty="0"/>
              </a:p>
            </p:txBody>
          </p:sp>
          <p:sp>
            <p:nvSpPr>
              <p:cNvPr id="45" name="CuadroTexto 44"/>
              <p:cNvSpPr txBox="1"/>
              <p:nvPr/>
            </p:nvSpPr>
            <p:spPr>
              <a:xfrm>
                <a:off x="491042" y="3373033"/>
                <a:ext cx="237743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200" dirty="0" smtClean="0"/>
                  <a:t>Comercio</a:t>
                </a:r>
                <a:endParaRPr lang="es-AR" sz="1200" dirty="0"/>
              </a:p>
            </p:txBody>
          </p:sp>
          <p:sp>
            <p:nvSpPr>
              <p:cNvPr id="46" name="CuadroTexto 45"/>
              <p:cNvSpPr txBox="1"/>
              <p:nvPr/>
            </p:nvSpPr>
            <p:spPr>
              <a:xfrm>
                <a:off x="3054508" y="3698364"/>
                <a:ext cx="1505239" cy="365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400" b="1" dirty="0" smtClean="0"/>
                  <a:t>+2,42%</a:t>
                </a:r>
                <a:endParaRPr lang="es-AR" sz="1400" b="1" dirty="0"/>
              </a:p>
            </p:txBody>
          </p:sp>
          <p:sp>
            <p:nvSpPr>
              <p:cNvPr id="47" name="CuadroTexto 46"/>
              <p:cNvSpPr txBox="1"/>
              <p:nvPr/>
            </p:nvSpPr>
            <p:spPr>
              <a:xfrm>
                <a:off x="526203" y="4090061"/>
                <a:ext cx="2377439" cy="548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200" dirty="0" smtClean="0"/>
                  <a:t>Transporte, almacén y comunicaciones</a:t>
                </a:r>
                <a:endParaRPr lang="es-AR" sz="1200" dirty="0"/>
              </a:p>
            </p:txBody>
          </p:sp>
          <p:sp>
            <p:nvSpPr>
              <p:cNvPr id="48" name="CuadroTexto 47"/>
              <p:cNvSpPr txBox="1"/>
              <p:nvPr/>
            </p:nvSpPr>
            <p:spPr>
              <a:xfrm>
                <a:off x="2995221" y="4160451"/>
                <a:ext cx="1505239" cy="365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400" b="1" dirty="0" smtClean="0"/>
                  <a:t>+11,01%</a:t>
                </a:r>
                <a:endParaRPr lang="es-AR" sz="1400" b="1" dirty="0"/>
              </a:p>
            </p:txBody>
          </p:sp>
          <p:sp>
            <p:nvSpPr>
              <p:cNvPr id="43" name="CuadroTexto 42"/>
              <p:cNvSpPr txBox="1"/>
              <p:nvPr/>
            </p:nvSpPr>
            <p:spPr>
              <a:xfrm>
                <a:off x="491042" y="3714013"/>
                <a:ext cx="2607529" cy="329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200" dirty="0" smtClean="0"/>
                  <a:t>Industria Manufacturera</a:t>
                </a:r>
                <a:endParaRPr lang="es-AR" sz="1200" dirty="0"/>
              </a:p>
            </p:txBody>
          </p:sp>
        </p:grpSp>
        <p:sp>
          <p:nvSpPr>
            <p:cNvPr id="59" name="CuadroTexto 58"/>
            <p:cNvSpPr txBox="1"/>
            <p:nvPr/>
          </p:nvSpPr>
          <p:spPr>
            <a:xfrm>
              <a:off x="385277" y="4324874"/>
              <a:ext cx="2743201" cy="438863"/>
            </a:xfrm>
            <a:prstGeom prst="rect">
              <a:avLst/>
            </a:prstGeom>
            <a:solidFill>
              <a:srgbClr val="908C8B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AR" b="1" dirty="0" smtClean="0">
                  <a:solidFill>
                    <a:schemeClr val="bg1"/>
                  </a:solidFill>
                </a:rPr>
                <a:t>Sectores más relevantes</a:t>
              </a:r>
              <a:endParaRPr lang="es-AR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1" name="Grupo 70"/>
          <p:cNvGrpSpPr/>
          <p:nvPr/>
        </p:nvGrpSpPr>
        <p:grpSpPr>
          <a:xfrm>
            <a:off x="7830974" y="2199839"/>
            <a:ext cx="4091440" cy="534924"/>
            <a:chOff x="1968503" y="2385379"/>
            <a:chExt cx="3407795" cy="534924"/>
          </a:xfrm>
        </p:grpSpPr>
        <p:sp>
          <p:nvSpPr>
            <p:cNvPr id="73" name="CuadroTexto 72"/>
            <p:cNvSpPr txBox="1"/>
            <p:nvPr/>
          </p:nvSpPr>
          <p:spPr>
            <a:xfrm>
              <a:off x="3714920" y="2397083"/>
              <a:ext cx="1661378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Variaciones Interanuales 2023/2022</a:t>
              </a:r>
              <a:endParaRPr lang="es-AR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72" name="CuadroTexto 71"/>
            <p:cNvSpPr txBox="1"/>
            <p:nvPr/>
          </p:nvSpPr>
          <p:spPr>
            <a:xfrm>
              <a:off x="1968503" y="2385379"/>
              <a:ext cx="1746417" cy="461665"/>
            </a:xfrm>
            <a:prstGeom prst="rect">
              <a:avLst/>
            </a:prstGeom>
            <a:solidFill>
              <a:srgbClr val="E28E6C">
                <a:alpha val="66000"/>
              </a:srgbClr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solidFill>
                    <a:schemeClr val="bg1"/>
                  </a:solidFill>
                </a:rPr>
                <a:t>-7,63%</a:t>
              </a:r>
            </a:p>
          </p:txBody>
        </p:sp>
      </p:grpSp>
      <p:sp>
        <p:nvSpPr>
          <p:cNvPr id="75" name="CuadroTexto 74"/>
          <p:cNvSpPr txBox="1"/>
          <p:nvPr/>
        </p:nvSpPr>
        <p:spPr>
          <a:xfrm>
            <a:off x="7830974" y="2793305"/>
            <a:ext cx="2096769" cy="461665"/>
          </a:xfrm>
          <a:prstGeom prst="rect">
            <a:avLst/>
          </a:prstGeom>
          <a:solidFill>
            <a:srgbClr val="EB885B">
              <a:alpha val="87843"/>
            </a:srgb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 smtClean="0">
                <a:solidFill>
                  <a:schemeClr val="bg1"/>
                </a:solidFill>
              </a:rPr>
              <a:t>-18,25%</a:t>
            </a:r>
          </a:p>
        </p:txBody>
      </p:sp>
      <p:sp>
        <p:nvSpPr>
          <p:cNvPr id="78" name="CuadroTexto 77"/>
          <p:cNvSpPr txBox="1"/>
          <p:nvPr/>
        </p:nvSpPr>
        <p:spPr>
          <a:xfrm>
            <a:off x="7830974" y="3401486"/>
            <a:ext cx="2096769" cy="461665"/>
          </a:xfrm>
          <a:prstGeom prst="rect">
            <a:avLst/>
          </a:prstGeom>
          <a:solidFill>
            <a:srgbClr val="D3682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 smtClean="0">
                <a:solidFill>
                  <a:schemeClr val="bg1"/>
                </a:solidFill>
              </a:rPr>
              <a:t>1,38%</a:t>
            </a:r>
          </a:p>
        </p:txBody>
      </p:sp>
      <p:cxnSp>
        <p:nvCxnSpPr>
          <p:cNvPr id="83" name="Conector angular 82"/>
          <p:cNvCxnSpPr>
            <a:stCxn id="20" idx="2"/>
            <a:endCxn id="72" idx="1"/>
          </p:cNvCxnSpPr>
          <p:nvPr/>
        </p:nvCxnSpPr>
        <p:spPr>
          <a:xfrm rot="10800000" flipH="1" flipV="1">
            <a:off x="7649076" y="1488188"/>
            <a:ext cx="181897" cy="942483"/>
          </a:xfrm>
          <a:prstGeom prst="bentConnector3">
            <a:avLst>
              <a:gd name="adj1" fmla="val -125676"/>
            </a:avLst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CuadroTexto 111"/>
          <p:cNvSpPr txBox="1"/>
          <p:nvPr/>
        </p:nvSpPr>
        <p:spPr>
          <a:xfrm>
            <a:off x="9927742" y="2778666"/>
            <a:ext cx="199467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Sectores Productores de  Bienes</a:t>
            </a:r>
          </a:p>
        </p:txBody>
      </p:sp>
      <p:sp>
        <p:nvSpPr>
          <p:cNvPr id="113" name="CuadroTexto 112"/>
          <p:cNvSpPr txBox="1"/>
          <p:nvPr/>
        </p:nvSpPr>
        <p:spPr>
          <a:xfrm>
            <a:off x="9904230" y="3372582"/>
            <a:ext cx="199467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Sectores Productores de  Servicios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284945" y="6077553"/>
            <a:ext cx="5199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 smtClean="0"/>
              <a:t>Fuente: </a:t>
            </a:r>
            <a:r>
              <a:rPr lang="es-AR" sz="1200" dirty="0" smtClean="0"/>
              <a:t>Dirección de Estadísticas Socioeconómicas.</a:t>
            </a:r>
            <a:endParaRPr lang="es-AR" sz="12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463" y="958993"/>
            <a:ext cx="6388876" cy="485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90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adroTexto 113"/>
          <p:cNvSpPr txBox="1"/>
          <p:nvPr/>
        </p:nvSpPr>
        <p:spPr>
          <a:xfrm>
            <a:off x="7301132" y="4234375"/>
            <a:ext cx="3418450" cy="2236763"/>
          </a:xfrm>
          <a:prstGeom prst="rect">
            <a:avLst/>
          </a:prstGeom>
          <a:solidFill>
            <a:srgbClr val="EBB099">
              <a:alpha val="32000"/>
            </a:srgb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s-AR" dirty="0"/>
          </a:p>
        </p:txBody>
      </p:sp>
      <p:sp>
        <p:nvSpPr>
          <p:cNvPr id="5" name="CuadroTexto 4"/>
          <p:cNvSpPr txBox="1"/>
          <p:nvPr/>
        </p:nvSpPr>
        <p:spPr>
          <a:xfrm>
            <a:off x="436100" y="231486"/>
            <a:ext cx="11352620" cy="2132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 smtClean="0"/>
              <a:t>A precios corrientes. Año 2023</a:t>
            </a:r>
          </a:p>
          <a:p>
            <a:endParaRPr lang="es-AR" sz="3200" b="1" dirty="0" smtClean="0"/>
          </a:p>
          <a:p>
            <a:endParaRPr lang="es-AR" sz="1200" dirty="0"/>
          </a:p>
          <a:p>
            <a:endParaRPr lang="es-AR" sz="5655" b="1" dirty="0"/>
          </a:p>
        </p:txBody>
      </p:sp>
      <p:sp>
        <p:nvSpPr>
          <p:cNvPr id="20" name="CuadroTexto 19"/>
          <p:cNvSpPr txBox="1"/>
          <p:nvPr/>
        </p:nvSpPr>
        <p:spPr>
          <a:xfrm>
            <a:off x="7423351" y="1114204"/>
            <a:ext cx="3296231" cy="851297"/>
          </a:xfrm>
          <a:prstGeom prst="round2DiagRect">
            <a:avLst/>
          </a:prstGeom>
          <a:solidFill>
            <a:schemeClr val="bg1">
              <a:alpha val="84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PGB 2023</a:t>
            </a:r>
          </a:p>
          <a:p>
            <a:pPr algn="ctr"/>
            <a:r>
              <a:rPr lang="es-AR" sz="2400" b="1" dirty="0" smtClean="0"/>
              <a:t>13.972.621</a:t>
            </a:r>
            <a:r>
              <a:rPr lang="es-AR" sz="2000" dirty="0" smtClean="0"/>
              <a:t> Millones de $ </a:t>
            </a:r>
            <a:endParaRPr lang="es-AR" sz="2000" dirty="0">
              <a:solidFill>
                <a:schemeClr val="bg1"/>
              </a:solidFill>
            </a:endParaRPr>
          </a:p>
        </p:txBody>
      </p:sp>
      <p:grpSp>
        <p:nvGrpSpPr>
          <p:cNvPr id="60" name="Grupo 59"/>
          <p:cNvGrpSpPr/>
          <p:nvPr/>
        </p:nvGrpSpPr>
        <p:grpSpPr>
          <a:xfrm>
            <a:off x="7611343" y="4346999"/>
            <a:ext cx="2966013" cy="1867312"/>
            <a:chOff x="285333" y="4324874"/>
            <a:chExt cx="3210488" cy="2218856"/>
          </a:xfrm>
          <a:solidFill>
            <a:schemeClr val="bg1">
              <a:lumMod val="95000"/>
            </a:schemeClr>
          </a:solidFill>
        </p:grpSpPr>
        <p:grpSp>
          <p:nvGrpSpPr>
            <p:cNvPr id="50" name="Grupo 49"/>
            <p:cNvGrpSpPr/>
            <p:nvPr/>
          </p:nvGrpSpPr>
          <p:grpSpPr>
            <a:xfrm>
              <a:off x="285333" y="4955821"/>
              <a:ext cx="3210488" cy="1587909"/>
              <a:chOff x="555617" y="2936191"/>
              <a:chExt cx="3967143" cy="1587909"/>
            </a:xfrm>
            <a:grpFill/>
          </p:grpSpPr>
          <p:sp>
            <p:nvSpPr>
              <p:cNvPr id="41" name="CuadroTexto 40"/>
              <p:cNvSpPr txBox="1"/>
              <p:nvPr/>
            </p:nvSpPr>
            <p:spPr>
              <a:xfrm>
                <a:off x="591943" y="4176665"/>
                <a:ext cx="2377440" cy="329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200" dirty="0" smtClean="0"/>
                  <a:t>Agricultura </a:t>
                </a:r>
                <a:r>
                  <a:rPr lang="es-AR" sz="1200" dirty="0"/>
                  <a:t>y </a:t>
                </a:r>
                <a:r>
                  <a:rPr lang="es-AR" sz="1200" dirty="0" smtClean="0"/>
                  <a:t>Ganadería</a:t>
                </a:r>
                <a:endParaRPr lang="es-AR" sz="1200" dirty="0"/>
              </a:p>
            </p:txBody>
          </p:sp>
          <p:sp>
            <p:nvSpPr>
              <p:cNvPr id="42" name="CuadroTexto 41"/>
              <p:cNvSpPr txBox="1"/>
              <p:nvPr/>
            </p:nvSpPr>
            <p:spPr>
              <a:xfrm>
                <a:off x="3017521" y="2936191"/>
                <a:ext cx="1505239" cy="365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400" b="1" dirty="0" smtClean="0"/>
                  <a:t>+156,72%</a:t>
                </a:r>
                <a:endParaRPr lang="es-AR" sz="1400" b="1" dirty="0"/>
              </a:p>
            </p:txBody>
          </p:sp>
          <p:sp>
            <p:nvSpPr>
              <p:cNvPr id="44" name="CuadroTexto 43"/>
              <p:cNvSpPr txBox="1"/>
              <p:nvPr/>
            </p:nvSpPr>
            <p:spPr>
              <a:xfrm>
                <a:off x="3017521" y="3328429"/>
                <a:ext cx="1505239" cy="365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400" b="1" dirty="0" smtClean="0"/>
                  <a:t>+130,19%</a:t>
                </a:r>
                <a:endParaRPr lang="es-AR" sz="1400" b="1" dirty="0"/>
              </a:p>
            </p:txBody>
          </p:sp>
          <p:sp>
            <p:nvSpPr>
              <p:cNvPr id="45" name="CuadroTexto 44"/>
              <p:cNvSpPr txBox="1"/>
              <p:nvPr/>
            </p:nvSpPr>
            <p:spPr>
              <a:xfrm>
                <a:off x="555617" y="3347193"/>
                <a:ext cx="2377440" cy="329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200" dirty="0" smtClean="0"/>
                  <a:t>Comercio</a:t>
                </a:r>
                <a:endParaRPr lang="es-AR" sz="1200" dirty="0"/>
              </a:p>
            </p:txBody>
          </p:sp>
          <p:sp>
            <p:nvSpPr>
              <p:cNvPr id="46" name="CuadroTexto 45"/>
              <p:cNvSpPr txBox="1"/>
              <p:nvPr/>
            </p:nvSpPr>
            <p:spPr>
              <a:xfrm>
                <a:off x="3017521" y="3732775"/>
                <a:ext cx="1505239" cy="365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400" b="1" dirty="0" smtClean="0"/>
                  <a:t>+122,07%</a:t>
                </a:r>
                <a:endParaRPr lang="es-AR" sz="1400" b="1" dirty="0"/>
              </a:p>
            </p:txBody>
          </p:sp>
          <p:sp>
            <p:nvSpPr>
              <p:cNvPr id="47" name="CuadroTexto 46"/>
              <p:cNvSpPr txBox="1"/>
              <p:nvPr/>
            </p:nvSpPr>
            <p:spPr>
              <a:xfrm>
                <a:off x="576774" y="3754193"/>
                <a:ext cx="2377440" cy="329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200" dirty="0" smtClean="0"/>
                  <a:t>Construcción</a:t>
                </a:r>
                <a:endParaRPr lang="es-AR" sz="1200" dirty="0"/>
              </a:p>
            </p:txBody>
          </p:sp>
          <p:sp>
            <p:nvSpPr>
              <p:cNvPr id="48" name="CuadroTexto 47"/>
              <p:cNvSpPr txBox="1"/>
              <p:nvPr/>
            </p:nvSpPr>
            <p:spPr>
              <a:xfrm>
                <a:off x="3017521" y="4158380"/>
                <a:ext cx="1505239" cy="365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AR" sz="1400" b="1" dirty="0" smtClean="0"/>
                  <a:t>+13,77%</a:t>
                </a:r>
                <a:endParaRPr lang="es-AR" sz="1400" b="1" dirty="0"/>
              </a:p>
            </p:txBody>
          </p:sp>
          <p:sp>
            <p:nvSpPr>
              <p:cNvPr id="43" name="CuadroTexto 42"/>
              <p:cNvSpPr txBox="1"/>
              <p:nvPr/>
            </p:nvSpPr>
            <p:spPr>
              <a:xfrm>
                <a:off x="565729" y="2966533"/>
                <a:ext cx="2377440" cy="329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sz="1200" dirty="0" smtClean="0"/>
                  <a:t>Industria Manufacturera</a:t>
                </a:r>
                <a:endParaRPr lang="es-AR" sz="1200" dirty="0"/>
              </a:p>
            </p:txBody>
          </p:sp>
        </p:grpSp>
        <p:sp>
          <p:nvSpPr>
            <p:cNvPr id="59" name="CuadroTexto 58"/>
            <p:cNvSpPr txBox="1"/>
            <p:nvPr/>
          </p:nvSpPr>
          <p:spPr>
            <a:xfrm>
              <a:off x="385277" y="4324874"/>
              <a:ext cx="2743201" cy="43886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AR" b="1" dirty="0" smtClean="0"/>
                <a:t>Sectores más relevantes</a:t>
              </a:r>
              <a:endParaRPr lang="es-AR" b="1" dirty="0"/>
            </a:p>
          </p:txBody>
        </p:sp>
      </p:grpSp>
      <p:grpSp>
        <p:nvGrpSpPr>
          <p:cNvPr id="71" name="Grupo 70"/>
          <p:cNvGrpSpPr/>
          <p:nvPr/>
        </p:nvGrpSpPr>
        <p:grpSpPr>
          <a:xfrm>
            <a:off x="7830974" y="2199839"/>
            <a:ext cx="4091440" cy="534924"/>
            <a:chOff x="1968503" y="2385379"/>
            <a:chExt cx="3407795" cy="534924"/>
          </a:xfrm>
        </p:grpSpPr>
        <p:sp>
          <p:nvSpPr>
            <p:cNvPr id="73" name="CuadroTexto 72"/>
            <p:cNvSpPr txBox="1"/>
            <p:nvPr/>
          </p:nvSpPr>
          <p:spPr>
            <a:xfrm>
              <a:off x="3714920" y="2397083"/>
              <a:ext cx="1661378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4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Variaciones Interanuales 2023/2022</a:t>
              </a:r>
              <a:endParaRPr lang="es-AR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72" name="CuadroTexto 71"/>
            <p:cNvSpPr txBox="1"/>
            <p:nvPr/>
          </p:nvSpPr>
          <p:spPr>
            <a:xfrm>
              <a:off x="1968503" y="2385379"/>
              <a:ext cx="1746417" cy="461665"/>
            </a:xfrm>
            <a:prstGeom prst="rect">
              <a:avLst/>
            </a:prstGeom>
            <a:solidFill>
              <a:srgbClr val="E28E6C">
                <a:alpha val="66000"/>
              </a:srgbClr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solidFill>
                    <a:schemeClr val="bg1"/>
                  </a:solidFill>
                </a:rPr>
                <a:t>116,56%</a:t>
              </a:r>
            </a:p>
          </p:txBody>
        </p:sp>
      </p:grpSp>
      <p:sp>
        <p:nvSpPr>
          <p:cNvPr id="75" name="CuadroTexto 74"/>
          <p:cNvSpPr txBox="1"/>
          <p:nvPr/>
        </p:nvSpPr>
        <p:spPr>
          <a:xfrm>
            <a:off x="7830974" y="2793305"/>
            <a:ext cx="2096769" cy="461665"/>
          </a:xfrm>
          <a:prstGeom prst="rect">
            <a:avLst/>
          </a:prstGeom>
          <a:solidFill>
            <a:srgbClr val="EB885B">
              <a:alpha val="88000"/>
            </a:srgb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 smtClean="0">
                <a:solidFill>
                  <a:schemeClr val="bg1"/>
                </a:solidFill>
              </a:rPr>
              <a:t>92,29%</a:t>
            </a:r>
          </a:p>
        </p:txBody>
      </p:sp>
      <p:sp>
        <p:nvSpPr>
          <p:cNvPr id="78" name="CuadroTexto 77"/>
          <p:cNvSpPr txBox="1"/>
          <p:nvPr/>
        </p:nvSpPr>
        <p:spPr>
          <a:xfrm>
            <a:off x="7830974" y="3401486"/>
            <a:ext cx="2096769" cy="461665"/>
          </a:xfrm>
          <a:prstGeom prst="rect">
            <a:avLst/>
          </a:prstGeom>
          <a:solidFill>
            <a:srgbClr val="D3682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 smtClean="0">
                <a:solidFill>
                  <a:schemeClr val="bg1"/>
                </a:solidFill>
              </a:rPr>
              <a:t>139,55%</a:t>
            </a:r>
          </a:p>
        </p:txBody>
      </p:sp>
      <p:cxnSp>
        <p:nvCxnSpPr>
          <p:cNvPr id="83" name="Conector angular 82"/>
          <p:cNvCxnSpPr>
            <a:stCxn id="20" idx="2"/>
            <a:endCxn id="72" idx="1"/>
          </p:cNvCxnSpPr>
          <p:nvPr/>
        </p:nvCxnSpPr>
        <p:spPr>
          <a:xfrm rot="10800000" flipH="1" flipV="1">
            <a:off x="7423350" y="1539852"/>
            <a:ext cx="407623" cy="890819"/>
          </a:xfrm>
          <a:prstGeom prst="bentConnector3">
            <a:avLst>
              <a:gd name="adj1" fmla="val -56081"/>
            </a:avLst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CuadroTexto 111"/>
          <p:cNvSpPr txBox="1"/>
          <p:nvPr/>
        </p:nvSpPr>
        <p:spPr>
          <a:xfrm>
            <a:off x="9927742" y="2778666"/>
            <a:ext cx="199467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Sectores Productores de  Bienes</a:t>
            </a:r>
          </a:p>
        </p:txBody>
      </p:sp>
      <p:sp>
        <p:nvSpPr>
          <p:cNvPr id="113" name="CuadroTexto 112"/>
          <p:cNvSpPr txBox="1"/>
          <p:nvPr/>
        </p:nvSpPr>
        <p:spPr>
          <a:xfrm>
            <a:off x="9904230" y="3372582"/>
            <a:ext cx="199467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Sectores Productores de  Servicios</a:t>
            </a:r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099" y="958993"/>
            <a:ext cx="6339958" cy="4862916"/>
          </a:xfrm>
          <a:prstGeom prst="rect">
            <a:avLst/>
          </a:prstGeom>
        </p:spPr>
      </p:pic>
      <p:sp>
        <p:nvSpPr>
          <p:cNvPr id="28" name="CuadroTexto 27"/>
          <p:cNvSpPr txBox="1"/>
          <p:nvPr/>
        </p:nvSpPr>
        <p:spPr>
          <a:xfrm>
            <a:off x="284945" y="6077553"/>
            <a:ext cx="5199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 smtClean="0"/>
              <a:t>Fuente: </a:t>
            </a:r>
            <a:r>
              <a:rPr lang="es-AR" sz="1200" dirty="0" smtClean="0"/>
              <a:t>Dirección de Estadísticas Socioeconómicas.</a:t>
            </a:r>
            <a:endParaRPr lang="es-AR" sz="1200" dirty="0"/>
          </a:p>
        </p:txBody>
      </p:sp>
    </p:spTree>
    <p:extLst>
      <p:ext uri="{BB962C8B-B14F-4D97-AF65-F5344CB8AC3E}">
        <p14:creationId xmlns:p14="http://schemas.microsoft.com/office/powerpoint/2010/main" val="352280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436100" y="189282"/>
            <a:ext cx="11352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 smtClean="0"/>
              <a:t>Estructura de la Economía Provincial</a:t>
            </a:r>
            <a:endParaRPr lang="es-AR" sz="5655" b="1" dirty="0"/>
          </a:p>
        </p:txBody>
      </p:sp>
      <p:sp>
        <p:nvSpPr>
          <p:cNvPr id="70" name="Rectángulo 69"/>
          <p:cNvSpPr/>
          <p:nvPr/>
        </p:nvSpPr>
        <p:spPr>
          <a:xfrm>
            <a:off x="7630578" y="5578475"/>
            <a:ext cx="1026941" cy="87069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4" name="Rectángulo 73"/>
          <p:cNvSpPr/>
          <p:nvPr/>
        </p:nvSpPr>
        <p:spPr>
          <a:xfrm>
            <a:off x="7637806" y="1616717"/>
            <a:ext cx="1026941" cy="990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6" name="Rectángulo 75"/>
          <p:cNvSpPr/>
          <p:nvPr/>
        </p:nvSpPr>
        <p:spPr>
          <a:xfrm>
            <a:off x="7636772" y="2676147"/>
            <a:ext cx="1026941" cy="82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7" name="Rectángulo 76"/>
          <p:cNvSpPr/>
          <p:nvPr/>
        </p:nvSpPr>
        <p:spPr>
          <a:xfrm>
            <a:off x="7629263" y="3538846"/>
            <a:ext cx="1026941" cy="7349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9" name="Rectángulo 78"/>
          <p:cNvSpPr/>
          <p:nvPr/>
        </p:nvSpPr>
        <p:spPr>
          <a:xfrm>
            <a:off x="7627246" y="4317360"/>
            <a:ext cx="1026941" cy="7194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0" name="Rectángulo 79"/>
          <p:cNvSpPr/>
          <p:nvPr/>
        </p:nvSpPr>
        <p:spPr>
          <a:xfrm>
            <a:off x="7628197" y="5082540"/>
            <a:ext cx="1026941" cy="441960"/>
          </a:xfrm>
          <a:prstGeom prst="rect">
            <a:avLst/>
          </a:prstGeom>
          <a:solidFill>
            <a:srgbClr val="846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81" name="Conector recto 80"/>
          <p:cNvCxnSpPr/>
          <p:nvPr/>
        </p:nvCxnSpPr>
        <p:spPr>
          <a:xfrm>
            <a:off x="7579371" y="5552154"/>
            <a:ext cx="3263706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81"/>
          <p:cNvCxnSpPr/>
          <p:nvPr/>
        </p:nvCxnSpPr>
        <p:spPr>
          <a:xfrm>
            <a:off x="7578166" y="5060428"/>
            <a:ext cx="3263706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/>
          <p:cNvCxnSpPr/>
          <p:nvPr/>
        </p:nvCxnSpPr>
        <p:spPr>
          <a:xfrm>
            <a:off x="7581753" y="4291007"/>
            <a:ext cx="3263706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/>
          <p:cNvCxnSpPr/>
          <p:nvPr/>
        </p:nvCxnSpPr>
        <p:spPr>
          <a:xfrm>
            <a:off x="7578166" y="3514122"/>
            <a:ext cx="3263706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/>
          <p:cNvCxnSpPr/>
          <p:nvPr/>
        </p:nvCxnSpPr>
        <p:spPr>
          <a:xfrm>
            <a:off x="7582700" y="2632599"/>
            <a:ext cx="3263706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CuadroTexto 86"/>
          <p:cNvSpPr txBox="1"/>
          <p:nvPr/>
        </p:nvSpPr>
        <p:spPr>
          <a:xfrm>
            <a:off x="7826353" y="5121625"/>
            <a:ext cx="67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7,7%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88" name="CuadroTexto 87"/>
          <p:cNvSpPr txBox="1"/>
          <p:nvPr/>
        </p:nvSpPr>
        <p:spPr>
          <a:xfrm>
            <a:off x="7805110" y="4488294"/>
            <a:ext cx="67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9,5%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89" name="CuadroTexto 88"/>
          <p:cNvSpPr txBox="1"/>
          <p:nvPr/>
        </p:nvSpPr>
        <p:spPr>
          <a:xfrm>
            <a:off x="7725704" y="3705078"/>
            <a:ext cx="849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10,2%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90" name="CuadroTexto 89"/>
          <p:cNvSpPr txBox="1"/>
          <p:nvPr/>
        </p:nvSpPr>
        <p:spPr>
          <a:xfrm>
            <a:off x="7739439" y="2873528"/>
            <a:ext cx="849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20,4%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91" name="CuadroTexto 90"/>
          <p:cNvSpPr txBox="1"/>
          <p:nvPr/>
        </p:nvSpPr>
        <p:spPr>
          <a:xfrm>
            <a:off x="7739438" y="1906727"/>
            <a:ext cx="849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21,8%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92" name="CuadroTexto 91"/>
          <p:cNvSpPr txBox="1"/>
          <p:nvPr/>
        </p:nvSpPr>
        <p:spPr>
          <a:xfrm>
            <a:off x="7739438" y="5780202"/>
            <a:ext cx="835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30,4%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64" name="CuadroTexto 63"/>
          <p:cNvSpPr txBox="1"/>
          <p:nvPr/>
        </p:nvSpPr>
        <p:spPr>
          <a:xfrm>
            <a:off x="8908960" y="5115138"/>
            <a:ext cx="2546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rgbClr val="846700"/>
                </a:solidFill>
              </a:rPr>
              <a:t>ACT. INMOBILIARIAS</a:t>
            </a:r>
            <a:endParaRPr lang="es-AR" b="1" dirty="0">
              <a:solidFill>
                <a:srgbClr val="846700"/>
              </a:solidFill>
            </a:endParaRPr>
          </a:p>
        </p:txBody>
      </p:sp>
      <p:sp>
        <p:nvSpPr>
          <p:cNvPr id="65" name="CuadroTexto 64"/>
          <p:cNvSpPr txBox="1"/>
          <p:nvPr/>
        </p:nvSpPr>
        <p:spPr>
          <a:xfrm>
            <a:off x="8908961" y="4479939"/>
            <a:ext cx="1990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bg1">
                    <a:lumMod val="50000"/>
                  </a:schemeClr>
                </a:solidFill>
              </a:rPr>
              <a:t>CONSTRUCCIÓN</a:t>
            </a:r>
            <a:endParaRPr lang="es-AR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6" name="CuadroTexto 65"/>
          <p:cNvSpPr txBox="1"/>
          <p:nvPr/>
        </p:nvSpPr>
        <p:spPr>
          <a:xfrm>
            <a:off x="8967690" y="1928002"/>
            <a:ext cx="1990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INDUSTRIA</a:t>
            </a:r>
          </a:p>
        </p:txBody>
      </p:sp>
      <p:sp>
        <p:nvSpPr>
          <p:cNvPr id="67" name="CuadroTexto 66"/>
          <p:cNvSpPr txBox="1"/>
          <p:nvPr/>
        </p:nvSpPr>
        <p:spPr>
          <a:xfrm>
            <a:off x="8908960" y="2867382"/>
            <a:ext cx="1990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rgbClr val="595959"/>
                </a:solidFill>
              </a:rPr>
              <a:t>COMERCIO</a:t>
            </a:r>
            <a:endParaRPr lang="es-AR" b="1" dirty="0">
              <a:solidFill>
                <a:srgbClr val="595959"/>
              </a:solidFill>
            </a:endParaRPr>
          </a:p>
        </p:txBody>
      </p:sp>
      <p:sp>
        <p:nvSpPr>
          <p:cNvPr id="68" name="CuadroTexto 67"/>
          <p:cNvSpPr txBox="1"/>
          <p:nvPr/>
        </p:nvSpPr>
        <p:spPr>
          <a:xfrm>
            <a:off x="8928283" y="3589967"/>
            <a:ext cx="1990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AGRICULTURA Y GANADERÍA</a:t>
            </a:r>
            <a:endParaRPr lang="es-A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9" name="CuadroTexto 68"/>
          <p:cNvSpPr txBox="1"/>
          <p:nvPr/>
        </p:nvSpPr>
        <p:spPr>
          <a:xfrm>
            <a:off x="8947819" y="5808414"/>
            <a:ext cx="1990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rgbClr val="A06A29"/>
                </a:solidFill>
              </a:rPr>
              <a:t>Resto</a:t>
            </a:r>
            <a:endParaRPr lang="es-AR" b="1" dirty="0">
              <a:solidFill>
                <a:srgbClr val="A06A29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 rot="5400000">
            <a:off x="2356219" y="-918389"/>
            <a:ext cx="1015663" cy="43462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PGB Provincia de Córdoba, a valores de 2004. Composición porcentual. Año 2023</a:t>
            </a:r>
          </a:p>
          <a:p>
            <a:endParaRPr lang="es-AR" dirty="0"/>
          </a:p>
        </p:txBody>
      </p:sp>
      <p:sp>
        <p:nvSpPr>
          <p:cNvPr id="93" name="CuadroTexto 92"/>
          <p:cNvSpPr txBox="1"/>
          <p:nvPr/>
        </p:nvSpPr>
        <p:spPr>
          <a:xfrm rot="5400000">
            <a:off x="9101819" y="-1168367"/>
            <a:ext cx="738664" cy="463514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PGB Provincia de Córdoba, a valores corrientes. Composición porcentual. Año 2023</a:t>
            </a:r>
            <a:endParaRPr lang="es-A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0" name="CuadroTexto 59"/>
          <p:cNvSpPr txBox="1"/>
          <p:nvPr/>
        </p:nvSpPr>
        <p:spPr>
          <a:xfrm>
            <a:off x="264113" y="6573794"/>
            <a:ext cx="5199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 smtClean="0"/>
              <a:t>Fuente: </a:t>
            </a:r>
            <a:r>
              <a:rPr lang="es-AR" sz="1200" dirty="0" smtClean="0"/>
              <a:t>Dirección de Estadísticas Socioeconómicas.</a:t>
            </a:r>
            <a:endParaRPr lang="es-AR" sz="1200" dirty="0"/>
          </a:p>
        </p:txBody>
      </p:sp>
      <p:grpSp>
        <p:nvGrpSpPr>
          <p:cNvPr id="13" name="Grupo 12"/>
          <p:cNvGrpSpPr/>
          <p:nvPr/>
        </p:nvGrpSpPr>
        <p:grpSpPr>
          <a:xfrm>
            <a:off x="703195" y="1525683"/>
            <a:ext cx="4694305" cy="4951320"/>
            <a:chOff x="471559" y="1522751"/>
            <a:chExt cx="4694305" cy="4951320"/>
          </a:xfrm>
        </p:grpSpPr>
        <p:grpSp>
          <p:nvGrpSpPr>
            <p:cNvPr id="9" name="Grupo 8"/>
            <p:cNvGrpSpPr/>
            <p:nvPr/>
          </p:nvGrpSpPr>
          <p:grpSpPr>
            <a:xfrm>
              <a:off x="471559" y="1522751"/>
              <a:ext cx="4050479" cy="4951320"/>
              <a:chOff x="513762" y="1410209"/>
              <a:chExt cx="4050479" cy="4951320"/>
            </a:xfrm>
          </p:grpSpPr>
          <p:sp>
            <p:nvSpPr>
              <p:cNvPr id="3" name="Rectángulo 2"/>
              <p:cNvSpPr/>
              <p:nvPr/>
            </p:nvSpPr>
            <p:spPr>
              <a:xfrm>
                <a:off x="1355183" y="5447744"/>
                <a:ext cx="1026941" cy="913785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30" name="Rectángulo 29"/>
              <p:cNvSpPr/>
              <p:nvPr/>
            </p:nvSpPr>
            <p:spPr>
              <a:xfrm>
                <a:off x="1355180" y="4072727"/>
                <a:ext cx="1026941" cy="792000"/>
              </a:xfrm>
              <a:prstGeom prst="rect">
                <a:avLst/>
              </a:prstGeom>
              <a:solidFill>
                <a:srgbClr val="8467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31" name="Rectángulo 30"/>
              <p:cNvSpPr/>
              <p:nvPr/>
            </p:nvSpPr>
            <p:spPr>
              <a:xfrm>
                <a:off x="1358237" y="3339651"/>
                <a:ext cx="1026000" cy="67924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32" name="Rectángulo 31"/>
              <p:cNvSpPr/>
              <p:nvPr/>
            </p:nvSpPr>
            <p:spPr>
              <a:xfrm>
                <a:off x="1355180" y="1410209"/>
                <a:ext cx="1026941" cy="1106762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33" name="Rectángulo 32"/>
              <p:cNvSpPr/>
              <p:nvPr/>
            </p:nvSpPr>
            <p:spPr>
              <a:xfrm>
                <a:off x="1355180" y="2571918"/>
                <a:ext cx="1026941" cy="716613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34" name="Rectángulo 33"/>
              <p:cNvSpPr/>
              <p:nvPr/>
            </p:nvSpPr>
            <p:spPr>
              <a:xfrm>
                <a:off x="1355181" y="4926426"/>
                <a:ext cx="1026941" cy="457646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cxnSp>
            <p:nvCxnSpPr>
              <p:cNvPr id="6" name="Conector recto 5"/>
              <p:cNvCxnSpPr/>
              <p:nvPr/>
            </p:nvCxnSpPr>
            <p:spPr>
              <a:xfrm>
                <a:off x="1300535" y="5420670"/>
                <a:ext cx="3263706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ector recto 36"/>
              <p:cNvCxnSpPr/>
              <p:nvPr/>
            </p:nvCxnSpPr>
            <p:spPr>
              <a:xfrm>
                <a:off x="1300535" y="4887847"/>
                <a:ext cx="3263706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Conector recto 37"/>
              <p:cNvCxnSpPr/>
              <p:nvPr/>
            </p:nvCxnSpPr>
            <p:spPr>
              <a:xfrm>
                <a:off x="1300535" y="4045811"/>
                <a:ext cx="3263706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ector recto 38"/>
              <p:cNvCxnSpPr/>
              <p:nvPr/>
            </p:nvCxnSpPr>
            <p:spPr>
              <a:xfrm>
                <a:off x="1300535" y="3315446"/>
                <a:ext cx="3263706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Conector recto 39"/>
              <p:cNvCxnSpPr/>
              <p:nvPr/>
            </p:nvCxnSpPr>
            <p:spPr>
              <a:xfrm>
                <a:off x="1300535" y="2543885"/>
                <a:ext cx="3263706" cy="0"/>
              </a:xfrm>
              <a:prstGeom prst="line">
                <a:avLst/>
              </a:prstGeom>
              <a:ln>
                <a:solidFill>
                  <a:schemeClr val="tx1">
                    <a:lumMod val="65000"/>
                    <a:lumOff val="3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CuadroTexto 6"/>
              <p:cNvSpPr txBox="1"/>
              <p:nvPr/>
            </p:nvSpPr>
            <p:spPr>
              <a:xfrm>
                <a:off x="1368578" y="5664728"/>
                <a:ext cx="9032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b="1" dirty="0" smtClean="0">
                    <a:solidFill>
                      <a:schemeClr val="bg1"/>
                    </a:solidFill>
                  </a:rPr>
                  <a:t>28,8%</a:t>
                </a:r>
                <a:endParaRPr lang="es-AR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CuadroTexto 48"/>
              <p:cNvSpPr txBox="1"/>
              <p:nvPr/>
            </p:nvSpPr>
            <p:spPr>
              <a:xfrm>
                <a:off x="1523952" y="4973046"/>
                <a:ext cx="7965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b="1" dirty="0" smtClean="0">
                    <a:solidFill>
                      <a:schemeClr val="bg1"/>
                    </a:solidFill>
                  </a:rPr>
                  <a:t>10,0%</a:t>
                </a:r>
                <a:endParaRPr lang="es-AR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1" name="CuadroTexto 50"/>
              <p:cNvSpPr txBox="1"/>
              <p:nvPr/>
            </p:nvSpPr>
            <p:spPr>
              <a:xfrm>
                <a:off x="1402698" y="4249129"/>
                <a:ext cx="9177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b="1" dirty="0" smtClean="0">
                    <a:solidFill>
                      <a:schemeClr val="bg1"/>
                    </a:solidFill>
                  </a:rPr>
                  <a:t>11,9%</a:t>
                </a:r>
                <a:endParaRPr lang="es-AR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2" name="CuadroTexto 51"/>
              <p:cNvSpPr txBox="1"/>
              <p:nvPr/>
            </p:nvSpPr>
            <p:spPr>
              <a:xfrm>
                <a:off x="513762" y="3654002"/>
                <a:ext cx="6752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b="1" dirty="0" smtClean="0">
                    <a:solidFill>
                      <a:schemeClr val="bg1"/>
                    </a:solidFill>
                  </a:rPr>
                  <a:t>17%</a:t>
                </a:r>
                <a:endParaRPr lang="es-AR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3" name="CuadroTexto 52"/>
              <p:cNvSpPr txBox="1"/>
              <p:nvPr/>
            </p:nvSpPr>
            <p:spPr>
              <a:xfrm>
                <a:off x="1484154" y="3469336"/>
                <a:ext cx="7876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b="1" dirty="0" smtClean="0">
                    <a:solidFill>
                      <a:schemeClr val="bg1"/>
                    </a:solidFill>
                  </a:rPr>
                  <a:t>12,9%</a:t>
                </a:r>
                <a:endParaRPr lang="es-AR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4" name="CuadroTexto 53"/>
              <p:cNvSpPr txBox="1"/>
              <p:nvPr/>
            </p:nvSpPr>
            <p:spPr>
              <a:xfrm>
                <a:off x="1425269" y="1809371"/>
                <a:ext cx="9054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AR" b="1" dirty="0" smtClean="0">
                    <a:solidFill>
                      <a:schemeClr val="bg1"/>
                    </a:solidFill>
                  </a:rPr>
                  <a:t>18,6%</a:t>
                </a:r>
                <a:endParaRPr lang="es-AR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1" name="CuadroTexto 10"/>
            <p:cNvSpPr txBox="1"/>
            <p:nvPr/>
          </p:nvSpPr>
          <p:spPr>
            <a:xfrm>
              <a:off x="2584216" y="5105767"/>
              <a:ext cx="2581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b="1" dirty="0" smtClean="0">
                  <a:solidFill>
                    <a:srgbClr val="92D050"/>
                  </a:solidFill>
                </a:rPr>
                <a:t>TRANSP. ALM. Y COM</a:t>
              </a:r>
              <a:endParaRPr lang="es-AR" b="1" dirty="0">
                <a:solidFill>
                  <a:srgbClr val="92D050"/>
                </a:solidFill>
              </a:endParaRPr>
            </a:p>
          </p:txBody>
        </p:sp>
        <p:sp>
          <p:nvSpPr>
            <p:cNvPr id="55" name="CuadroTexto 54"/>
            <p:cNvSpPr txBox="1"/>
            <p:nvPr/>
          </p:nvSpPr>
          <p:spPr>
            <a:xfrm>
              <a:off x="2619942" y="4274317"/>
              <a:ext cx="19905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b="1" dirty="0" smtClean="0">
                  <a:solidFill>
                    <a:srgbClr val="846700"/>
                  </a:solidFill>
                </a:rPr>
                <a:t>ACT. INMOBILIARIAS</a:t>
              </a:r>
              <a:endParaRPr lang="es-AR" b="1" dirty="0">
                <a:solidFill>
                  <a:srgbClr val="846700"/>
                </a:solidFill>
              </a:endParaRPr>
            </a:p>
          </p:txBody>
        </p:sp>
        <p:sp>
          <p:nvSpPr>
            <p:cNvPr id="56" name="CuadroTexto 55"/>
            <p:cNvSpPr txBox="1"/>
            <p:nvPr/>
          </p:nvSpPr>
          <p:spPr>
            <a:xfrm>
              <a:off x="2510994" y="2884679"/>
              <a:ext cx="1990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INDUSTRIA</a:t>
              </a:r>
              <a:endParaRPr lang="es-AR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7" name="CuadroTexto 56"/>
            <p:cNvSpPr txBox="1"/>
            <p:nvPr/>
          </p:nvSpPr>
          <p:spPr>
            <a:xfrm>
              <a:off x="2531355" y="1926743"/>
              <a:ext cx="1990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b="1" dirty="0" smtClean="0">
                  <a:solidFill>
                    <a:srgbClr val="595959"/>
                  </a:solidFill>
                </a:rPr>
                <a:t>COMERCIO</a:t>
              </a:r>
              <a:endParaRPr lang="es-AR" b="1" dirty="0">
                <a:solidFill>
                  <a:srgbClr val="595959"/>
                </a:solidFill>
              </a:endParaRPr>
            </a:p>
          </p:txBody>
        </p:sp>
        <p:sp>
          <p:nvSpPr>
            <p:cNvPr id="58" name="CuadroTexto 57"/>
            <p:cNvSpPr txBox="1"/>
            <p:nvPr/>
          </p:nvSpPr>
          <p:spPr>
            <a:xfrm>
              <a:off x="2510994" y="3495038"/>
              <a:ext cx="19905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AGRICULTURA Y GANADERÍA</a:t>
              </a:r>
              <a:endParaRPr lang="es-AR" b="1" dirty="0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1" name="CuadroTexto 60"/>
            <p:cNvSpPr txBox="1"/>
            <p:nvPr/>
          </p:nvSpPr>
          <p:spPr>
            <a:xfrm>
              <a:off x="2620696" y="5841178"/>
              <a:ext cx="1990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b="1" dirty="0" smtClean="0">
                  <a:solidFill>
                    <a:schemeClr val="accent3">
                      <a:lumMod val="75000"/>
                    </a:schemeClr>
                  </a:solidFill>
                </a:rPr>
                <a:t>Resto</a:t>
              </a:r>
              <a:endParaRPr lang="es-AR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  <p:sp>
        <p:nvSpPr>
          <p:cNvPr id="4" name="Rectángulo 3"/>
          <p:cNvSpPr/>
          <p:nvPr/>
        </p:nvSpPr>
        <p:spPr>
          <a:xfrm>
            <a:off x="1688422" y="2855365"/>
            <a:ext cx="763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s-AR" b="1" dirty="0" smtClean="0">
                <a:solidFill>
                  <a:prstClr val="white"/>
                </a:solidFill>
              </a:rPr>
              <a:t>17,8%</a:t>
            </a:r>
            <a:endParaRPr lang="es-AR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26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436100" y="189282"/>
            <a:ext cx="11352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 smtClean="0"/>
              <a:t>Variación interanual a valores constantes. Año 2023</a:t>
            </a:r>
            <a:endParaRPr lang="es-AR" sz="5655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199776" y="1034802"/>
            <a:ext cx="5430822" cy="369332"/>
          </a:xfrm>
          <a:prstGeom prst="rect">
            <a:avLst/>
          </a:prstGeom>
          <a:solidFill>
            <a:srgbClr val="EBB099"/>
          </a:solidFill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Sectores Productores de Bienes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145" name="CuadroTexto 144"/>
          <p:cNvSpPr txBox="1"/>
          <p:nvPr/>
        </p:nvSpPr>
        <p:spPr>
          <a:xfrm>
            <a:off x="6008594" y="1027130"/>
            <a:ext cx="577695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Sectores Productores de Servicios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152" name="CuadroTexto 151"/>
          <p:cNvSpPr txBox="1"/>
          <p:nvPr/>
        </p:nvSpPr>
        <p:spPr>
          <a:xfrm>
            <a:off x="810211" y="2684636"/>
            <a:ext cx="7745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18,17%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3" name="CuadroTexto 72"/>
          <p:cNvSpPr txBox="1"/>
          <p:nvPr/>
        </p:nvSpPr>
        <p:spPr>
          <a:xfrm>
            <a:off x="222323" y="6490579"/>
            <a:ext cx="5199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 smtClean="0"/>
              <a:t>Fuente: </a:t>
            </a:r>
            <a:r>
              <a:rPr lang="es-AR" sz="1200" dirty="0" smtClean="0"/>
              <a:t>Dirección de Estadísticas Socioeconómicas.</a:t>
            </a:r>
            <a:endParaRPr lang="es-AR" sz="1200" dirty="0"/>
          </a:p>
        </p:txBody>
      </p:sp>
      <p:sp>
        <p:nvSpPr>
          <p:cNvPr id="78" name="CuadroTexto 77"/>
          <p:cNvSpPr txBox="1"/>
          <p:nvPr/>
        </p:nvSpPr>
        <p:spPr>
          <a:xfrm>
            <a:off x="1854469" y="3121968"/>
            <a:ext cx="7745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3,63%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1" name="CuadroTexto 80"/>
          <p:cNvSpPr txBox="1"/>
          <p:nvPr/>
        </p:nvSpPr>
        <p:spPr>
          <a:xfrm>
            <a:off x="2676364" y="3121968"/>
            <a:ext cx="8388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2,42%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4" name="CuadroTexto 83"/>
          <p:cNvSpPr txBox="1"/>
          <p:nvPr/>
        </p:nvSpPr>
        <p:spPr>
          <a:xfrm>
            <a:off x="3505651" y="3982507"/>
            <a:ext cx="9871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-1,31%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7" name="CuadroTexto 86"/>
          <p:cNvSpPr txBox="1"/>
          <p:nvPr/>
        </p:nvSpPr>
        <p:spPr>
          <a:xfrm>
            <a:off x="4480509" y="5346893"/>
            <a:ext cx="9416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-42,46%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" name="Conector recto 3"/>
          <p:cNvCxnSpPr/>
          <p:nvPr/>
        </p:nvCxnSpPr>
        <p:spPr>
          <a:xfrm>
            <a:off x="1717484" y="1990779"/>
            <a:ext cx="0" cy="324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101"/>
          <p:cNvCxnSpPr/>
          <p:nvPr/>
        </p:nvCxnSpPr>
        <p:spPr>
          <a:xfrm>
            <a:off x="2662442" y="1988262"/>
            <a:ext cx="0" cy="324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cto 102"/>
          <p:cNvCxnSpPr/>
          <p:nvPr/>
        </p:nvCxnSpPr>
        <p:spPr>
          <a:xfrm>
            <a:off x="3579403" y="1994692"/>
            <a:ext cx="0" cy="324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recto 103"/>
          <p:cNvCxnSpPr/>
          <p:nvPr/>
        </p:nvCxnSpPr>
        <p:spPr>
          <a:xfrm>
            <a:off x="4506715" y="1975865"/>
            <a:ext cx="0" cy="324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recto 104"/>
          <p:cNvCxnSpPr/>
          <p:nvPr/>
        </p:nvCxnSpPr>
        <p:spPr>
          <a:xfrm flipH="1">
            <a:off x="6967826" y="1995621"/>
            <a:ext cx="10248" cy="324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cto 106"/>
          <p:cNvCxnSpPr/>
          <p:nvPr/>
        </p:nvCxnSpPr>
        <p:spPr>
          <a:xfrm>
            <a:off x="7537190" y="1979334"/>
            <a:ext cx="0" cy="324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cto 107"/>
          <p:cNvCxnSpPr/>
          <p:nvPr/>
        </p:nvCxnSpPr>
        <p:spPr>
          <a:xfrm>
            <a:off x="8059717" y="1980178"/>
            <a:ext cx="0" cy="324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cto 108"/>
          <p:cNvCxnSpPr/>
          <p:nvPr/>
        </p:nvCxnSpPr>
        <p:spPr>
          <a:xfrm>
            <a:off x="8595460" y="1978267"/>
            <a:ext cx="0" cy="324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cto 109"/>
          <p:cNvCxnSpPr/>
          <p:nvPr/>
        </p:nvCxnSpPr>
        <p:spPr>
          <a:xfrm>
            <a:off x="9112462" y="1983066"/>
            <a:ext cx="0" cy="324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cto 110"/>
          <p:cNvCxnSpPr/>
          <p:nvPr/>
        </p:nvCxnSpPr>
        <p:spPr>
          <a:xfrm>
            <a:off x="9672255" y="1970686"/>
            <a:ext cx="0" cy="324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111"/>
          <p:cNvCxnSpPr/>
          <p:nvPr/>
        </p:nvCxnSpPr>
        <p:spPr>
          <a:xfrm>
            <a:off x="10183627" y="1978267"/>
            <a:ext cx="0" cy="3276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ector recto 112"/>
          <p:cNvCxnSpPr/>
          <p:nvPr/>
        </p:nvCxnSpPr>
        <p:spPr>
          <a:xfrm>
            <a:off x="10726791" y="1979334"/>
            <a:ext cx="0" cy="324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113"/>
          <p:cNvCxnSpPr/>
          <p:nvPr/>
        </p:nvCxnSpPr>
        <p:spPr>
          <a:xfrm>
            <a:off x="11256780" y="1980178"/>
            <a:ext cx="0" cy="324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CuadroTexto 90"/>
          <p:cNvSpPr txBox="1"/>
          <p:nvPr/>
        </p:nvSpPr>
        <p:spPr>
          <a:xfrm>
            <a:off x="10604087" y="5290781"/>
            <a:ext cx="7745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-4,15%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2" name="CuadroTexto 91"/>
          <p:cNvSpPr txBox="1"/>
          <p:nvPr/>
        </p:nvSpPr>
        <p:spPr>
          <a:xfrm>
            <a:off x="11108137" y="5421586"/>
            <a:ext cx="7745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-5,60%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3" name="CuadroTexto 92"/>
          <p:cNvSpPr txBox="1"/>
          <p:nvPr/>
        </p:nvSpPr>
        <p:spPr>
          <a:xfrm>
            <a:off x="6380617" y="3186621"/>
            <a:ext cx="7745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12,33%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4" name="CuadroTexto 93"/>
          <p:cNvSpPr txBox="1"/>
          <p:nvPr/>
        </p:nvSpPr>
        <p:spPr>
          <a:xfrm>
            <a:off x="6906245" y="3314806"/>
            <a:ext cx="7745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11,01%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5" name="CuadroTexto 94"/>
          <p:cNvSpPr txBox="1"/>
          <p:nvPr/>
        </p:nvSpPr>
        <p:spPr>
          <a:xfrm>
            <a:off x="9562452" y="4637755"/>
            <a:ext cx="7745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00" b="1" dirty="0" smtClean="0">
                <a:solidFill>
                  <a:schemeClr val="bg1">
                    <a:lumMod val="50000"/>
                  </a:schemeClr>
                </a:solidFill>
              </a:rPr>
              <a:t>-0,63%</a:t>
            </a:r>
            <a:endParaRPr lang="es-AR" sz="1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6" name="CuadroTexto 95"/>
          <p:cNvSpPr txBox="1"/>
          <p:nvPr/>
        </p:nvSpPr>
        <p:spPr>
          <a:xfrm>
            <a:off x="10092440" y="4879033"/>
            <a:ext cx="7745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-2,33%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7" name="CuadroTexto 96"/>
          <p:cNvSpPr txBox="1"/>
          <p:nvPr/>
        </p:nvSpPr>
        <p:spPr>
          <a:xfrm>
            <a:off x="9062163" y="4248152"/>
            <a:ext cx="7088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00" b="1" dirty="0" smtClean="0">
                <a:solidFill>
                  <a:schemeClr val="bg1">
                    <a:lumMod val="50000"/>
                  </a:schemeClr>
                </a:solidFill>
              </a:rPr>
              <a:t>0,34%</a:t>
            </a:r>
            <a:endParaRPr lang="es-AR" sz="1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8" name="CuadroTexto 97"/>
          <p:cNvSpPr txBox="1"/>
          <p:nvPr/>
        </p:nvSpPr>
        <p:spPr>
          <a:xfrm>
            <a:off x="7432724" y="3350343"/>
            <a:ext cx="774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8,24</a:t>
            </a:r>
            <a:r>
              <a:rPr lang="es-AR" sz="1000" b="1" dirty="0" smtClean="0">
                <a:solidFill>
                  <a:schemeClr val="bg1">
                    <a:lumMod val="50000"/>
                  </a:schemeClr>
                </a:solidFill>
              </a:rPr>
              <a:t>%</a:t>
            </a:r>
            <a:endParaRPr lang="es-AR" sz="1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9" name="CuadroTexto 98"/>
          <p:cNvSpPr txBox="1"/>
          <p:nvPr/>
        </p:nvSpPr>
        <p:spPr>
          <a:xfrm>
            <a:off x="7985339" y="3711115"/>
            <a:ext cx="774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3,89%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0" name="CuadroTexto 99"/>
          <p:cNvSpPr txBox="1"/>
          <p:nvPr/>
        </p:nvSpPr>
        <p:spPr>
          <a:xfrm>
            <a:off x="8481623" y="3963596"/>
            <a:ext cx="7745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2,28%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83" y="2307584"/>
            <a:ext cx="5330555" cy="3146947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6602" y="2342860"/>
            <a:ext cx="6040938" cy="3201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95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8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5640761"/>
              </p:ext>
            </p:extLst>
          </p:nvPr>
        </p:nvGraphicFramePr>
        <p:xfrm>
          <a:off x="6075371" y="1823144"/>
          <a:ext cx="6033262" cy="4011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6" name="6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3673002"/>
              </p:ext>
            </p:extLst>
          </p:nvPr>
        </p:nvGraphicFramePr>
        <p:xfrm>
          <a:off x="222324" y="1971061"/>
          <a:ext cx="5747434" cy="382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436100" y="189282"/>
            <a:ext cx="11352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 smtClean="0"/>
              <a:t>Variación interanual a valores corrientes. Año 2023</a:t>
            </a:r>
            <a:endParaRPr lang="es-AR" sz="5655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199776" y="1034802"/>
            <a:ext cx="5758044" cy="369332"/>
          </a:xfrm>
          <a:prstGeom prst="rect">
            <a:avLst/>
          </a:prstGeom>
          <a:solidFill>
            <a:srgbClr val="EBB099"/>
          </a:solidFill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Sectores Productores de Bienes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145" name="CuadroTexto 144"/>
          <p:cNvSpPr txBox="1"/>
          <p:nvPr/>
        </p:nvSpPr>
        <p:spPr>
          <a:xfrm>
            <a:off x="6139220" y="1027130"/>
            <a:ext cx="577695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Sectores Productores de Servicios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152" name="CuadroTexto 151"/>
          <p:cNvSpPr txBox="1"/>
          <p:nvPr/>
        </p:nvSpPr>
        <p:spPr>
          <a:xfrm>
            <a:off x="853446" y="2738536"/>
            <a:ext cx="774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341,87%</a:t>
            </a:r>
            <a:endParaRPr lang="es-AR" sz="105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3" name="CuadroTexto 72"/>
          <p:cNvSpPr txBox="1"/>
          <p:nvPr/>
        </p:nvSpPr>
        <p:spPr>
          <a:xfrm>
            <a:off x="222323" y="6490579"/>
            <a:ext cx="5199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 smtClean="0"/>
              <a:t>Fuente: </a:t>
            </a:r>
            <a:r>
              <a:rPr lang="es-AR" sz="1200" dirty="0" smtClean="0"/>
              <a:t>Dirección de Estadísticas Socioeconómicas.</a:t>
            </a:r>
            <a:endParaRPr lang="es-AR" sz="1200" dirty="0"/>
          </a:p>
        </p:txBody>
      </p:sp>
      <p:sp>
        <p:nvSpPr>
          <p:cNvPr id="78" name="CuadroTexto 77"/>
          <p:cNvSpPr txBox="1"/>
          <p:nvPr/>
        </p:nvSpPr>
        <p:spPr>
          <a:xfrm>
            <a:off x="1890382" y="4135294"/>
            <a:ext cx="774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156,72%</a:t>
            </a:r>
            <a:endParaRPr lang="es-AR" sz="105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1" name="CuadroTexto 80"/>
          <p:cNvSpPr txBox="1"/>
          <p:nvPr/>
        </p:nvSpPr>
        <p:spPr>
          <a:xfrm>
            <a:off x="2872808" y="4345454"/>
            <a:ext cx="9397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122,07%</a:t>
            </a:r>
            <a:endParaRPr lang="es-AR" sz="105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7" name="CuadroTexto 86"/>
          <p:cNvSpPr txBox="1"/>
          <p:nvPr/>
        </p:nvSpPr>
        <p:spPr>
          <a:xfrm>
            <a:off x="4953306" y="5145191"/>
            <a:ext cx="9416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13,77%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" name="Conector recto 3"/>
          <p:cNvCxnSpPr/>
          <p:nvPr/>
        </p:nvCxnSpPr>
        <p:spPr>
          <a:xfrm>
            <a:off x="1711663" y="2361185"/>
            <a:ext cx="0" cy="3276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101"/>
          <p:cNvCxnSpPr/>
          <p:nvPr/>
        </p:nvCxnSpPr>
        <p:spPr>
          <a:xfrm>
            <a:off x="2816262" y="2351747"/>
            <a:ext cx="0" cy="3276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cto 102"/>
          <p:cNvCxnSpPr/>
          <p:nvPr/>
        </p:nvCxnSpPr>
        <p:spPr>
          <a:xfrm>
            <a:off x="3849122" y="2351747"/>
            <a:ext cx="0" cy="3276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recto 103"/>
          <p:cNvCxnSpPr/>
          <p:nvPr/>
        </p:nvCxnSpPr>
        <p:spPr>
          <a:xfrm>
            <a:off x="4901991" y="2354290"/>
            <a:ext cx="0" cy="3276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recto 104"/>
          <p:cNvCxnSpPr/>
          <p:nvPr/>
        </p:nvCxnSpPr>
        <p:spPr>
          <a:xfrm>
            <a:off x="7160195" y="2499193"/>
            <a:ext cx="0" cy="316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cto 106"/>
          <p:cNvCxnSpPr/>
          <p:nvPr/>
        </p:nvCxnSpPr>
        <p:spPr>
          <a:xfrm>
            <a:off x="7704266" y="2513707"/>
            <a:ext cx="0" cy="316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cto 107"/>
          <p:cNvCxnSpPr/>
          <p:nvPr/>
        </p:nvCxnSpPr>
        <p:spPr>
          <a:xfrm>
            <a:off x="8201720" y="2499193"/>
            <a:ext cx="0" cy="316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cto 108"/>
          <p:cNvCxnSpPr/>
          <p:nvPr/>
        </p:nvCxnSpPr>
        <p:spPr>
          <a:xfrm>
            <a:off x="8765882" y="2511743"/>
            <a:ext cx="0" cy="316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cto 109"/>
          <p:cNvCxnSpPr/>
          <p:nvPr/>
        </p:nvCxnSpPr>
        <p:spPr>
          <a:xfrm>
            <a:off x="9298185" y="2520080"/>
            <a:ext cx="0" cy="316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cto 110"/>
          <p:cNvCxnSpPr/>
          <p:nvPr/>
        </p:nvCxnSpPr>
        <p:spPr>
          <a:xfrm>
            <a:off x="9821755" y="2511743"/>
            <a:ext cx="0" cy="316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111"/>
          <p:cNvCxnSpPr/>
          <p:nvPr/>
        </p:nvCxnSpPr>
        <p:spPr>
          <a:xfrm>
            <a:off x="10358424" y="2491200"/>
            <a:ext cx="0" cy="316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ector recto 112"/>
          <p:cNvCxnSpPr/>
          <p:nvPr/>
        </p:nvCxnSpPr>
        <p:spPr>
          <a:xfrm>
            <a:off x="10887494" y="2511743"/>
            <a:ext cx="0" cy="316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113"/>
          <p:cNvCxnSpPr/>
          <p:nvPr/>
        </p:nvCxnSpPr>
        <p:spPr>
          <a:xfrm>
            <a:off x="11425563" y="2509265"/>
            <a:ext cx="0" cy="316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CuadroTexto 117"/>
          <p:cNvSpPr txBox="1"/>
          <p:nvPr/>
        </p:nvSpPr>
        <p:spPr>
          <a:xfrm>
            <a:off x="6475532" y="3144812"/>
            <a:ext cx="774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244,58%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6" name="CuadroTexto 80"/>
          <p:cNvSpPr txBox="1"/>
          <p:nvPr/>
        </p:nvSpPr>
        <p:spPr>
          <a:xfrm>
            <a:off x="3902189" y="4734022"/>
            <a:ext cx="9397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78,30%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8" name="CuadroTexto 117"/>
          <p:cNvSpPr txBox="1"/>
          <p:nvPr/>
        </p:nvSpPr>
        <p:spPr>
          <a:xfrm>
            <a:off x="7058266" y="3741601"/>
            <a:ext cx="774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187,75%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9" name="CuadroTexto 117"/>
          <p:cNvSpPr txBox="1"/>
          <p:nvPr/>
        </p:nvSpPr>
        <p:spPr>
          <a:xfrm>
            <a:off x="7590568" y="3832515"/>
            <a:ext cx="774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154,04%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0" name="CuadroTexto 117"/>
          <p:cNvSpPr txBox="1"/>
          <p:nvPr/>
        </p:nvSpPr>
        <p:spPr>
          <a:xfrm>
            <a:off x="8108646" y="3888425"/>
            <a:ext cx="774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149,88%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6" name="CuadroTexto 117"/>
          <p:cNvSpPr txBox="1"/>
          <p:nvPr/>
        </p:nvSpPr>
        <p:spPr>
          <a:xfrm>
            <a:off x="8656958" y="3924667"/>
            <a:ext cx="774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133,73%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5" name="CuadroTexto 117"/>
          <p:cNvSpPr txBox="1"/>
          <p:nvPr/>
        </p:nvSpPr>
        <p:spPr>
          <a:xfrm>
            <a:off x="9184894" y="4018110"/>
            <a:ext cx="774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130,19%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6" name="CuadroTexto 117"/>
          <p:cNvSpPr txBox="1"/>
          <p:nvPr/>
        </p:nvSpPr>
        <p:spPr>
          <a:xfrm>
            <a:off x="9720646" y="4106278"/>
            <a:ext cx="774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129,15%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7" name="CuadroTexto 117"/>
          <p:cNvSpPr txBox="1"/>
          <p:nvPr/>
        </p:nvSpPr>
        <p:spPr>
          <a:xfrm>
            <a:off x="10234361" y="4178583"/>
            <a:ext cx="774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122,40%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8" name="CuadroTexto 117"/>
          <p:cNvSpPr txBox="1"/>
          <p:nvPr/>
        </p:nvSpPr>
        <p:spPr>
          <a:xfrm>
            <a:off x="10784334" y="4314701"/>
            <a:ext cx="774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101,28%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9" name="CuadroTexto 117"/>
          <p:cNvSpPr txBox="1"/>
          <p:nvPr/>
        </p:nvSpPr>
        <p:spPr>
          <a:xfrm>
            <a:off x="11313403" y="4520412"/>
            <a:ext cx="7745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050" b="1" dirty="0" smtClean="0">
                <a:solidFill>
                  <a:schemeClr val="bg1">
                    <a:lumMod val="50000"/>
                  </a:schemeClr>
                </a:solidFill>
              </a:rPr>
              <a:t>89,21%</a:t>
            </a:r>
            <a:endParaRPr lang="es-AR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93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107512" y="4073446"/>
            <a:ext cx="8584583" cy="2632482"/>
            <a:chOff x="107512" y="4073446"/>
            <a:chExt cx="8584583" cy="2632482"/>
          </a:xfrm>
        </p:grpSpPr>
        <p:grpSp>
          <p:nvGrpSpPr>
            <p:cNvPr id="234" name="Grupo 233"/>
            <p:cNvGrpSpPr/>
            <p:nvPr/>
          </p:nvGrpSpPr>
          <p:grpSpPr>
            <a:xfrm>
              <a:off x="107512" y="4073446"/>
              <a:ext cx="8584583" cy="2632482"/>
              <a:chOff x="239752" y="1309654"/>
              <a:chExt cx="8584583" cy="2632482"/>
            </a:xfrm>
          </p:grpSpPr>
          <p:grpSp>
            <p:nvGrpSpPr>
              <p:cNvPr id="235" name="Grupo 234"/>
              <p:cNvGrpSpPr/>
              <p:nvPr/>
            </p:nvGrpSpPr>
            <p:grpSpPr>
              <a:xfrm>
                <a:off x="239752" y="1309654"/>
                <a:ext cx="8584583" cy="2632482"/>
                <a:chOff x="239752" y="1309654"/>
                <a:chExt cx="8584583" cy="2632482"/>
              </a:xfrm>
            </p:grpSpPr>
            <p:grpSp>
              <p:nvGrpSpPr>
                <p:cNvPr id="237" name="Grupo 236"/>
                <p:cNvGrpSpPr/>
                <p:nvPr/>
              </p:nvGrpSpPr>
              <p:grpSpPr>
                <a:xfrm>
                  <a:off x="239752" y="1309654"/>
                  <a:ext cx="8584583" cy="2632482"/>
                  <a:chOff x="239752" y="1309654"/>
                  <a:chExt cx="8584583" cy="2632482"/>
                </a:xfrm>
              </p:grpSpPr>
              <p:grpSp>
                <p:nvGrpSpPr>
                  <p:cNvPr id="239" name="Grupo 238"/>
                  <p:cNvGrpSpPr/>
                  <p:nvPr/>
                </p:nvGrpSpPr>
                <p:grpSpPr>
                  <a:xfrm>
                    <a:off x="239752" y="1309654"/>
                    <a:ext cx="8584583" cy="2632482"/>
                    <a:chOff x="239752" y="1309654"/>
                    <a:chExt cx="8584583" cy="2632482"/>
                  </a:xfrm>
                </p:grpSpPr>
                <p:grpSp>
                  <p:nvGrpSpPr>
                    <p:cNvPr id="241" name="Grupo 240"/>
                    <p:cNvGrpSpPr/>
                    <p:nvPr/>
                  </p:nvGrpSpPr>
                  <p:grpSpPr>
                    <a:xfrm>
                      <a:off x="239752" y="1309654"/>
                      <a:ext cx="8584583" cy="2632482"/>
                      <a:chOff x="239752" y="1309654"/>
                      <a:chExt cx="8584583" cy="2632482"/>
                    </a:xfrm>
                  </p:grpSpPr>
                  <p:grpSp>
                    <p:nvGrpSpPr>
                      <p:cNvPr id="245" name="Grupo 244"/>
                      <p:cNvGrpSpPr/>
                      <p:nvPr/>
                    </p:nvGrpSpPr>
                    <p:grpSpPr>
                      <a:xfrm>
                        <a:off x="239752" y="1309654"/>
                        <a:ext cx="8584583" cy="2632482"/>
                        <a:chOff x="248465" y="1347807"/>
                        <a:chExt cx="8584583" cy="2632482"/>
                      </a:xfrm>
                    </p:grpSpPr>
                    <p:sp>
                      <p:nvSpPr>
                        <p:cNvPr id="247" name="Rectángulo 246"/>
                        <p:cNvSpPr/>
                        <p:nvPr/>
                      </p:nvSpPr>
                      <p:spPr>
                        <a:xfrm>
                          <a:off x="248465" y="1347807"/>
                          <a:ext cx="8584583" cy="2632482"/>
                        </a:xfrm>
                        <a:prstGeom prst="rect">
                          <a:avLst/>
                        </a:prstGeom>
                        <a:solidFill>
                          <a:srgbClr val="F5B6A7"/>
                        </a:solidFill>
                        <a:ln>
                          <a:solidFill>
                            <a:srgbClr val="EBB099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s-AR"/>
                        </a:p>
                      </p:txBody>
                    </p:sp>
                    <p:grpSp>
                      <p:nvGrpSpPr>
                        <p:cNvPr id="248" name="Grupo 247"/>
                        <p:cNvGrpSpPr/>
                        <p:nvPr/>
                      </p:nvGrpSpPr>
                      <p:grpSpPr>
                        <a:xfrm>
                          <a:off x="288806" y="1874373"/>
                          <a:ext cx="7157877" cy="252611"/>
                          <a:chOff x="2691939" y="2022139"/>
                          <a:chExt cx="6279660" cy="188960"/>
                        </a:xfrm>
                      </p:grpSpPr>
                      <p:sp>
                        <p:nvSpPr>
                          <p:cNvPr id="264" name="CuadroTexto 263"/>
                          <p:cNvSpPr txBox="1"/>
                          <p:nvPr/>
                        </p:nvSpPr>
                        <p:spPr>
                          <a:xfrm>
                            <a:off x="2691939" y="2022139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2005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265" name="CuadroTexto 264"/>
                          <p:cNvSpPr txBox="1"/>
                          <p:nvPr/>
                        </p:nvSpPr>
                        <p:spPr>
                          <a:xfrm>
                            <a:off x="3067319" y="2026918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2006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266" name="CuadroTexto 265"/>
                          <p:cNvSpPr txBox="1"/>
                          <p:nvPr/>
                        </p:nvSpPr>
                        <p:spPr>
                          <a:xfrm>
                            <a:off x="3444219" y="2026919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2007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267" name="CuadroTexto 266"/>
                          <p:cNvSpPr txBox="1"/>
                          <p:nvPr/>
                        </p:nvSpPr>
                        <p:spPr>
                          <a:xfrm>
                            <a:off x="3854546" y="2026912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2008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268" name="CuadroTexto 267"/>
                          <p:cNvSpPr txBox="1"/>
                          <p:nvPr/>
                        </p:nvSpPr>
                        <p:spPr>
                          <a:xfrm>
                            <a:off x="4240807" y="2026905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2009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269" name="CuadroTexto 268"/>
                          <p:cNvSpPr txBox="1"/>
                          <p:nvPr/>
                        </p:nvSpPr>
                        <p:spPr>
                          <a:xfrm>
                            <a:off x="4627067" y="2026905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2010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270" name="CuadroTexto 269"/>
                          <p:cNvSpPr txBox="1"/>
                          <p:nvPr/>
                        </p:nvSpPr>
                        <p:spPr>
                          <a:xfrm>
                            <a:off x="5042058" y="2026905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2011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271" name="CuadroTexto 270"/>
                          <p:cNvSpPr txBox="1"/>
                          <p:nvPr/>
                        </p:nvSpPr>
                        <p:spPr>
                          <a:xfrm>
                            <a:off x="5420369" y="2026904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2012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272" name="CuadroTexto 271"/>
                          <p:cNvSpPr txBox="1"/>
                          <p:nvPr/>
                        </p:nvSpPr>
                        <p:spPr>
                          <a:xfrm>
                            <a:off x="5808073" y="2026903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2013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273" name="CuadroTexto 272"/>
                          <p:cNvSpPr txBox="1"/>
                          <p:nvPr/>
                        </p:nvSpPr>
                        <p:spPr>
                          <a:xfrm>
                            <a:off x="6172132" y="2026902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2014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274" name="CuadroTexto 273"/>
                          <p:cNvSpPr txBox="1"/>
                          <p:nvPr/>
                        </p:nvSpPr>
                        <p:spPr>
                          <a:xfrm>
                            <a:off x="6562839" y="2026901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2015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275" name="CuadroTexto 274"/>
                          <p:cNvSpPr txBox="1"/>
                          <p:nvPr/>
                        </p:nvSpPr>
                        <p:spPr>
                          <a:xfrm>
                            <a:off x="6971659" y="2026900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2016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276" name="CuadroTexto 275"/>
                          <p:cNvSpPr txBox="1"/>
                          <p:nvPr/>
                        </p:nvSpPr>
                        <p:spPr>
                          <a:xfrm>
                            <a:off x="7366272" y="2026899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2017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277" name="CuadroTexto 276"/>
                          <p:cNvSpPr txBox="1"/>
                          <p:nvPr/>
                        </p:nvSpPr>
                        <p:spPr>
                          <a:xfrm>
                            <a:off x="7734820" y="2026898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2018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278" name="CuadroTexto 277"/>
                          <p:cNvSpPr txBox="1"/>
                          <p:nvPr/>
                        </p:nvSpPr>
                        <p:spPr>
                          <a:xfrm>
                            <a:off x="8521431" y="2026896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2020</a:t>
                            </a:r>
                            <a:endParaRPr lang="es-AR" sz="1000" b="1" dirty="0"/>
                          </a:p>
                        </p:txBody>
                      </p:sp>
                    </p:grpSp>
                    <p:cxnSp>
                      <p:nvCxnSpPr>
                        <p:cNvPr id="249" name="Conector recto 248"/>
                        <p:cNvCxnSpPr/>
                        <p:nvPr/>
                      </p:nvCxnSpPr>
                      <p:spPr>
                        <a:xfrm>
                          <a:off x="694762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50" name="Conector recto 249"/>
                        <p:cNvCxnSpPr/>
                        <p:nvPr/>
                      </p:nvCxnSpPr>
                      <p:spPr>
                        <a:xfrm>
                          <a:off x="6497787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51" name="Conector recto 250"/>
                        <p:cNvCxnSpPr/>
                        <p:nvPr/>
                      </p:nvCxnSpPr>
                      <p:spPr>
                        <a:xfrm>
                          <a:off x="6036933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52" name="Conector recto 251"/>
                        <p:cNvCxnSpPr/>
                        <p:nvPr/>
                      </p:nvCxnSpPr>
                      <p:spPr>
                        <a:xfrm>
                          <a:off x="5591446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53" name="Conector recto 252"/>
                        <p:cNvCxnSpPr/>
                        <p:nvPr/>
                      </p:nvCxnSpPr>
                      <p:spPr>
                        <a:xfrm>
                          <a:off x="5157986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54" name="Conector recto 253"/>
                        <p:cNvCxnSpPr/>
                        <p:nvPr/>
                      </p:nvCxnSpPr>
                      <p:spPr>
                        <a:xfrm>
                          <a:off x="470105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55" name="Conector recto 254"/>
                        <p:cNvCxnSpPr/>
                        <p:nvPr/>
                      </p:nvCxnSpPr>
                      <p:spPr>
                        <a:xfrm>
                          <a:off x="4255704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56" name="Conector recto 255"/>
                        <p:cNvCxnSpPr/>
                        <p:nvPr/>
                      </p:nvCxnSpPr>
                      <p:spPr>
                        <a:xfrm>
                          <a:off x="382803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57" name="Conector recto 256"/>
                        <p:cNvCxnSpPr/>
                        <p:nvPr/>
                      </p:nvCxnSpPr>
                      <p:spPr>
                        <a:xfrm>
                          <a:off x="339798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58" name="Conector recto 257"/>
                        <p:cNvCxnSpPr/>
                        <p:nvPr/>
                      </p:nvCxnSpPr>
                      <p:spPr>
                        <a:xfrm>
                          <a:off x="2942189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59" name="Conector recto 258"/>
                        <p:cNvCxnSpPr/>
                        <p:nvPr/>
                      </p:nvCxnSpPr>
                      <p:spPr>
                        <a:xfrm>
                          <a:off x="2488208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60" name="Conector recto 259"/>
                        <p:cNvCxnSpPr/>
                        <p:nvPr/>
                      </p:nvCxnSpPr>
                      <p:spPr>
                        <a:xfrm>
                          <a:off x="2047929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61" name="Conector recto 260"/>
                        <p:cNvCxnSpPr/>
                        <p:nvPr/>
                      </p:nvCxnSpPr>
                      <p:spPr>
                        <a:xfrm>
                          <a:off x="1598374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62" name="Conector recto 261"/>
                        <p:cNvCxnSpPr/>
                        <p:nvPr/>
                      </p:nvCxnSpPr>
                      <p:spPr>
                        <a:xfrm>
                          <a:off x="113831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263" name="Conector recto 262"/>
                        <p:cNvCxnSpPr/>
                        <p:nvPr/>
                      </p:nvCxnSpPr>
                      <p:spPr>
                        <a:xfrm>
                          <a:off x="716682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244" name="CuadroTexto 243"/>
                      <p:cNvSpPr txBox="1"/>
                      <p:nvPr/>
                    </p:nvSpPr>
                    <p:spPr>
                      <a:xfrm>
                        <a:off x="6479490" y="1842579"/>
                        <a:ext cx="513124" cy="24622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000" b="1" dirty="0" smtClean="0"/>
                          <a:t>2019</a:t>
                        </a:r>
                        <a:endParaRPr lang="es-AR" sz="1000" b="1" dirty="0"/>
                      </a:p>
                    </p:txBody>
                  </p:sp>
                </p:grpSp>
                <p:cxnSp>
                  <p:nvCxnSpPr>
                    <p:cNvPr id="242" name="Conector recto 18"/>
                    <p:cNvCxnSpPr/>
                    <p:nvPr/>
                  </p:nvCxnSpPr>
                  <p:spPr>
                    <a:xfrm>
                      <a:off x="7355766" y="1837824"/>
                      <a:ext cx="0" cy="200402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40" name="CuadroTexto 100"/>
                  <p:cNvSpPr txBox="1"/>
                  <p:nvPr/>
                </p:nvSpPr>
                <p:spPr>
                  <a:xfrm>
                    <a:off x="7377322" y="1837817"/>
                    <a:ext cx="513124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AR" sz="1000" b="1" dirty="0" smtClean="0"/>
                      <a:t>2021</a:t>
                    </a:r>
                    <a:endParaRPr lang="es-AR" sz="1000" b="1" dirty="0"/>
                  </a:p>
                </p:txBody>
              </p:sp>
            </p:grpSp>
            <p:cxnSp>
              <p:nvCxnSpPr>
                <p:cNvPr id="238" name="Conector recto 237"/>
                <p:cNvCxnSpPr/>
                <p:nvPr/>
              </p:nvCxnSpPr>
              <p:spPr>
                <a:xfrm flipV="1">
                  <a:off x="303876" y="3219806"/>
                  <a:ext cx="8460000" cy="0"/>
                </a:xfrm>
                <a:prstGeom prst="line">
                  <a:avLst/>
                </a:prstGeom>
                <a:ln w="2222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36" name="Conector recto 18"/>
              <p:cNvCxnSpPr/>
              <p:nvPr/>
            </p:nvCxnSpPr>
            <p:spPr>
              <a:xfrm>
                <a:off x="7809862" y="1842579"/>
                <a:ext cx="0" cy="2004022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9" name="CuadroTexto 100"/>
            <p:cNvSpPr txBox="1"/>
            <p:nvPr/>
          </p:nvSpPr>
          <p:spPr>
            <a:xfrm>
              <a:off x="7695916" y="4604331"/>
              <a:ext cx="5131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000" b="1" dirty="0" smtClean="0"/>
                <a:t>2022</a:t>
              </a:r>
              <a:endParaRPr lang="es-AR" sz="1000" b="1" dirty="0"/>
            </a:p>
          </p:txBody>
        </p:sp>
        <p:cxnSp>
          <p:nvCxnSpPr>
            <p:cNvPr id="280" name="Conector recto 18"/>
            <p:cNvCxnSpPr/>
            <p:nvPr/>
          </p:nvCxnSpPr>
          <p:spPr>
            <a:xfrm>
              <a:off x="8125384" y="4601954"/>
              <a:ext cx="0" cy="2004022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1" name="CuadroTexto 100"/>
            <p:cNvSpPr txBox="1"/>
            <p:nvPr/>
          </p:nvSpPr>
          <p:spPr>
            <a:xfrm>
              <a:off x="8104894" y="4608639"/>
              <a:ext cx="5131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000" b="1" dirty="0" smtClean="0"/>
                <a:t>2023</a:t>
              </a:r>
              <a:endParaRPr lang="es-AR" sz="1000" b="1" dirty="0"/>
            </a:p>
          </p:txBody>
        </p:sp>
      </p:grpSp>
      <p:sp>
        <p:nvSpPr>
          <p:cNvPr id="5" name="CuadroTexto 4"/>
          <p:cNvSpPr txBox="1"/>
          <p:nvPr/>
        </p:nvSpPr>
        <p:spPr>
          <a:xfrm>
            <a:off x="351694" y="189282"/>
            <a:ext cx="11535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smtClean="0"/>
              <a:t>Variación interanual </a:t>
            </a:r>
            <a:r>
              <a:rPr lang="es-AR" sz="3200" b="1" dirty="0" smtClean="0"/>
              <a:t>de las principales actividades económicas</a:t>
            </a:r>
            <a:endParaRPr lang="es-AR" sz="5655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2634174" y="6176566"/>
            <a:ext cx="2099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/>
          </a:p>
        </p:txBody>
      </p:sp>
      <p:sp>
        <p:nvSpPr>
          <p:cNvPr id="22" name="CuadroTexto 21"/>
          <p:cNvSpPr txBox="1"/>
          <p:nvPr/>
        </p:nvSpPr>
        <p:spPr>
          <a:xfrm>
            <a:off x="8828739" y="6532350"/>
            <a:ext cx="3434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 smtClean="0"/>
              <a:t>Fuente: </a:t>
            </a:r>
            <a:r>
              <a:rPr lang="es-AR" sz="1200" dirty="0" smtClean="0"/>
              <a:t>Dirección de Estadísticas Socioeconómicas.</a:t>
            </a:r>
            <a:endParaRPr lang="es-AR" sz="1200" dirty="0"/>
          </a:p>
        </p:txBody>
      </p:sp>
      <p:sp>
        <p:nvSpPr>
          <p:cNvPr id="6" name="CuadroTexto 5"/>
          <p:cNvSpPr txBox="1"/>
          <p:nvPr/>
        </p:nvSpPr>
        <p:spPr>
          <a:xfrm>
            <a:off x="241383" y="830329"/>
            <a:ext cx="3989892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chemeClr val="bg1"/>
                </a:solidFill>
              </a:rPr>
              <a:t>Agricultura, ganadería, caza y silvicultura</a:t>
            </a:r>
            <a:endParaRPr lang="es-AR" dirty="0">
              <a:solidFill>
                <a:schemeClr val="bg1"/>
              </a:solidFill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8892863" y="4050095"/>
            <a:ext cx="3050606" cy="2495793"/>
            <a:chOff x="8528131" y="4157338"/>
            <a:chExt cx="3415339" cy="2085476"/>
          </a:xfrm>
        </p:grpSpPr>
        <p:sp>
          <p:nvSpPr>
            <p:cNvPr id="160" name="Rectángulo 159"/>
            <p:cNvSpPr/>
            <p:nvPr/>
          </p:nvSpPr>
          <p:spPr>
            <a:xfrm>
              <a:off x="8528131" y="4157338"/>
              <a:ext cx="3254536" cy="2060096"/>
            </a:xfrm>
            <a:prstGeom prst="rect">
              <a:avLst/>
            </a:prstGeom>
            <a:solidFill>
              <a:srgbClr val="EBB099">
                <a:alpha val="48000"/>
              </a:srgbClr>
            </a:solidFill>
          </p:spPr>
          <p:txBody>
            <a:bodyPr wrap="square">
              <a:spAutoFit/>
            </a:bodyPr>
            <a:lstStyle/>
            <a:p>
              <a:endParaRPr lang="es-AR" altLang="es-AR" sz="1542" dirty="0" smtClean="0"/>
            </a:p>
            <a:p>
              <a:r>
                <a:rPr lang="es-AR" altLang="es-AR" sz="1542" dirty="0" smtClean="0"/>
                <a:t>Considerando </a:t>
              </a:r>
              <a:r>
                <a:rPr lang="es-AR" altLang="es-AR" sz="1542" dirty="0"/>
                <a:t>la variación interanual a valores corrientes, se </a:t>
              </a:r>
              <a:r>
                <a:rPr lang="es-AR" altLang="es-AR" sz="1542" dirty="0" smtClean="0"/>
                <a:t>observó </a:t>
              </a:r>
              <a:r>
                <a:rPr lang="es-AR" altLang="es-AR" sz="1542" dirty="0"/>
                <a:t>que </a:t>
              </a:r>
              <a:r>
                <a:rPr lang="es-AR" altLang="es-AR" sz="1542" dirty="0" smtClean="0"/>
                <a:t>el </a:t>
              </a:r>
              <a:r>
                <a:rPr lang="es-AR" altLang="es-AR" sz="1542" dirty="0"/>
                <a:t>sector presentó un crecimiento del </a:t>
              </a:r>
              <a:r>
                <a:rPr lang="es-AR" altLang="es-AR" sz="1542" dirty="0" smtClean="0"/>
                <a:t>13,8%, </a:t>
              </a:r>
              <a:r>
                <a:rPr lang="es-AR" altLang="es-AR" sz="1542" dirty="0"/>
                <a:t>producto del crecimiento en el valor </a:t>
              </a:r>
              <a:r>
                <a:rPr lang="es-AR" altLang="es-AR" sz="1542" dirty="0" smtClean="0"/>
                <a:t>agregado de la cría de ganado y </a:t>
              </a:r>
              <a:r>
                <a:rPr lang="es-AR" altLang="es-AR" sz="1542" dirty="0" err="1" smtClean="0"/>
                <a:t>produc</a:t>
              </a:r>
              <a:r>
                <a:rPr lang="es-AR" altLang="es-AR" sz="1542" dirty="0" smtClean="0"/>
                <a:t>. de leche (115,6%) y del valor agregado del cultivo de trigo (207,6%).</a:t>
              </a:r>
              <a:endParaRPr lang="es-AR" altLang="es-AR" sz="1542" dirty="0"/>
            </a:p>
          </p:txBody>
        </p:sp>
        <p:cxnSp>
          <p:nvCxnSpPr>
            <p:cNvPr id="8" name="Conector recto 7"/>
            <p:cNvCxnSpPr/>
            <p:nvPr/>
          </p:nvCxnSpPr>
          <p:spPr>
            <a:xfrm>
              <a:off x="8947056" y="4312882"/>
              <a:ext cx="2996414" cy="0"/>
            </a:xfrm>
            <a:prstGeom prst="line">
              <a:avLst/>
            </a:prstGeom>
            <a:ln w="28575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>
            <a:xfrm>
              <a:off x="11943470" y="4298814"/>
              <a:ext cx="0" cy="1944000"/>
            </a:xfrm>
            <a:prstGeom prst="line">
              <a:avLst/>
            </a:prstGeom>
            <a:ln w="25400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ector recto 90"/>
            <p:cNvCxnSpPr/>
            <p:nvPr/>
          </p:nvCxnSpPr>
          <p:spPr>
            <a:xfrm>
              <a:off x="9531470" y="6238506"/>
              <a:ext cx="2412000" cy="0"/>
            </a:xfrm>
            <a:prstGeom prst="line">
              <a:avLst/>
            </a:prstGeom>
            <a:ln w="28575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upo 102"/>
          <p:cNvGrpSpPr/>
          <p:nvPr/>
        </p:nvGrpSpPr>
        <p:grpSpPr>
          <a:xfrm>
            <a:off x="8885120" y="1379239"/>
            <a:ext cx="3192820" cy="2369329"/>
            <a:chOff x="8541949" y="4179846"/>
            <a:chExt cx="3401521" cy="2052539"/>
          </a:xfrm>
        </p:grpSpPr>
        <p:sp>
          <p:nvSpPr>
            <p:cNvPr id="104" name="Rectángulo 103"/>
            <p:cNvSpPr/>
            <p:nvPr/>
          </p:nvSpPr>
          <p:spPr>
            <a:xfrm>
              <a:off x="8541949" y="4179846"/>
              <a:ext cx="3254536" cy="1724622"/>
            </a:xfrm>
            <a:prstGeom prst="rect">
              <a:avLst/>
            </a:prstGeom>
            <a:solidFill>
              <a:schemeClr val="bg1">
                <a:alpha val="48000"/>
              </a:schemeClr>
            </a:solidFill>
            <a:ln>
              <a:solidFill>
                <a:srgbClr val="EBB099"/>
              </a:solidFill>
            </a:ln>
          </p:spPr>
          <p:txBody>
            <a:bodyPr wrap="square">
              <a:spAutoFit/>
            </a:bodyPr>
            <a:lstStyle/>
            <a:p>
              <a:pPr algn="just"/>
              <a:endParaRPr lang="es-AR" altLang="es-AR" sz="1542" dirty="0" smtClean="0"/>
            </a:p>
            <a:p>
              <a:r>
                <a:rPr lang="es-AR" altLang="es-AR" sz="1542" dirty="0"/>
                <a:t>En el año </a:t>
              </a:r>
              <a:r>
                <a:rPr lang="es-AR" altLang="es-AR" sz="1542" dirty="0" smtClean="0"/>
                <a:t>2023 </a:t>
              </a:r>
              <a:r>
                <a:rPr lang="es-AR" altLang="es-AR" sz="1542" dirty="0"/>
                <a:t>la variación </a:t>
              </a:r>
              <a:r>
                <a:rPr lang="es-AR" altLang="es-AR" sz="1542" dirty="0" smtClean="0"/>
                <a:t>negativa </a:t>
              </a:r>
              <a:r>
                <a:rPr lang="es-AR" altLang="es-AR" sz="1542" dirty="0"/>
                <a:t>del </a:t>
              </a:r>
              <a:r>
                <a:rPr lang="es-AR" altLang="es-AR" sz="1542" dirty="0" smtClean="0"/>
                <a:t>-42,5</a:t>
              </a:r>
              <a:r>
                <a:rPr lang="es-AR" altLang="es-AR" sz="1542" b="1" dirty="0" smtClean="0"/>
                <a:t>% </a:t>
              </a:r>
              <a:r>
                <a:rPr lang="es-AR" altLang="es-AR" sz="1542" dirty="0"/>
                <a:t>se debió principalmente </a:t>
              </a:r>
              <a:r>
                <a:rPr lang="es-AR" altLang="es-AR" sz="1542" dirty="0" smtClean="0"/>
                <a:t>a la caída </a:t>
              </a:r>
              <a:r>
                <a:rPr lang="es-AR" altLang="es-AR" sz="1542" dirty="0"/>
                <a:t>en el valor agregado del cultivo de </a:t>
              </a:r>
              <a:r>
                <a:rPr lang="es-AR" altLang="es-AR" sz="1542" dirty="0" smtClean="0"/>
                <a:t>soja del -60,1%. </a:t>
              </a:r>
              <a:endParaRPr lang="es-AR" altLang="es-AR" sz="1542" dirty="0"/>
            </a:p>
            <a:p>
              <a:r>
                <a:rPr lang="es-AR" altLang="es-AR" sz="1542" dirty="0"/>
                <a:t>También influyó en </a:t>
              </a:r>
              <a:r>
                <a:rPr lang="es-AR" altLang="es-AR" sz="1542" dirty="0" smtClean="0"/>
                <a:t>esta caída la disminución del </a:t>
              </a:r>
              <a:r>
                <a:rPr lang="es-AR" altLang="es-AR" sz="1542" dirty="0"/>
                <a:t>valor agregado del cultivo de </a:t>
              </a:r>
              <a:r>
                <a:rPr lang="es-AR" altLang="es-AR" sz="1542" dirty="0" smtClean="0"/>
                <a:t>maíz (-68,6%).</a:t>
              </a:r>
              <a:endParaRPr lang="es-AR" altLang="es-AR" sz="1542" dirty="0"/>
            </a:p>
          </p:txBody>
        </p:sp>
        <p:cxnSp>
          <p:nvCxnSpPr>
            <p:cNvPr id="105" name="Conector recto 104"/>
            <p:cNvCxnSpPr/>
            <p:nvPr/>
          </p:nvCxnSpPr>
          <p:spPr>
            <a:xfrm>
              <a:off x="8947056" y="4312882"/>
              <a:ext cx="2996414" cy="0"/>
            </a:xfrm>
            <a:prstGeom prst="line">
              <a:avLst/>
            </a:prstGeom>
            <a:ln w="28575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ector recto 121"/>
            <p:cNvCxnSpPr/>
            <p:nvPr/>
          </p:nvCxnSpPr>
          <p:spPr>
            <a:xfrm>
              <a:off x="11943470" y="4298814"/>
              <a:ext cx="0" cy="1933571"/>
            </a:xfrm>
            <a:prstGeom prst="line">
              <a:avLst/>
            </a:prstGeom>
            <a:ln w="25400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Conector recto 154"/>
            <p:cNvCxnSpPr/>
            <p:nvPr/>
          </p:nvCxnSpPr>
          <p:spPr>
            <a:xfrm>
              <a:off x="9531470" y="6225443"/>
              <a:ext cx="2412000" cy="0"/>
            </a:xfrm>
            <a:prstGeom prst="line">
              <a:avLst/>
            </a:prstGeom>
            <a:ln w="28575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1" name="CuadroTexto 340"/>
          <p:cNvSpPr txBox="1"/>
          <p:nvPr/>
        </p:nvSpPr>
        <p:spPr>
          <a:xfrm>
            <a:off x="2170625" y="4134457"/>
            <a:ext cx="38432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 smtClean="0">
                <a:solidFill>
                  <a:schemeClr val="bg1"/>
                </a:solidFill>
              </a:rPr>
              <a:t>Variaciones interanuales a valores corrientes. Año 2004-2023</a:t>
            </a:r>
            <a:endParaRPr lang="es-AR" sz="1100" dirty="0">
              <a:solidFill>
                <a:schemeClr val="bg1"/>
              </a:solidFill>
            </a:endParaRPr>
          </a:p>
        </p:txBody>
      </p:sp>
      <p:graphicFrame>
        <p:nvGraphicFramePr>
          <p:cNvPr id="229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3371737"/>
              </p:ext>
            </p:extLst>
          </p:nvPr>
        </p:nvGraphicFramePr>
        <p:xfrm>
          <a:off x="-45162" y="1886729"/>
          <a:ext cx="8658861" cy="2286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7" name="Grupo 6"/>
          <p:cNvGrpSpPr/>
          <p:nvPr/>
        </p:nvGrpSpPr>
        <p:grpSpPr>
          <a:xfrm>
            <a:off x="91835" y="1309654"/>
            <a:ext cx="8584583" cy="2632482"/>
            <a:chOff x="91835" y="1309654"/>
            <a:chExt cx="8584583" cy="2632482"/>
          </a:xfrm>
        </p:grpSpPr>
        <p:grpSp>
          <p:nvGrpSpPr>
            <p:cNvPr id="2" name="Grupo 1"/>
            <p:cNvGrpSpPr/>
            <p:nvPr/>
          </p:nvGrpSpPr>
          <p:grpSpPr>
            <a:xfrm>
              <a:off x="91835" y="1309654"/>
              <a:ext cx="8584583" cy="2632482"/>
              <a:chOff x="239752" y="1309654"/>
              <a:chExt cx="8584583" cy="2632482"/>
            </a:xfrm>
          </p:grpSpPr>
          <p:grpSp>
            <p:nvGrpSpPr>
              <p:cNvPr id="126" name="Grupo 125"/>
              <p:cNvGrpSpPr/>
              <p:nvPr/>
            </p:nvGrpSpPr>
            <p:grpSpPr>
              <a:xfrm>
                <a:off x="239752" y="1309654"/>
                <a:ext cx="8584583" cy="2632482"/>
                <a:chOff x="239752" y="1309654"/>
                <a:chExt cx="8584583" cy="2632482"/>
              </a:xfrm>
            </p:grpSpPr>
            <p:grpSp>
              <p:nvGrpSpPr>
                <p:cNvPr id="129" name="Grupo 128"/>
                <p:cNvGrpSpPr/>
                <p:nvPr/>
              </p:nvGrpSpPr>
              <p:grpSpPr>
                <a:xfrm>
                  <a:off x="239752" y="1309654"/>
                  <a:ext cx="8584583" cy="2632482"/>
                  <a:chOff x="239752" y="1309654"/>
                  <a:chExt cx="8584583" cy="2632482"/>
                </a:xfrm>
              </p:grpSpPr>
              <p:grpSp>
                <p:nvGrpSpPr>
                  <p:cNvPr id="131" name="Grupo 130"/>
                  <p:cNvGrpSpPr/>
                  <p:nvPr/>
                </p:nvGrpSpPr>
                <p:grpSpPr>
                  <a:xfrm>
                    <a:off x="239752" y="1309654"/>
                    <a:ext cx="8584583" cy="2632482"/>
                    <a:chOff x="239752" y="1309654"/>
                    <a:chExt cx="8584583" cy="2632482"/>
                  </a:xfrm>
                </p:grpSpPr>
                <p:grpSp>
                  <p:nvGrpSpPr>
                    <p:cNvPr id="133" name="Grupo 132"/>
                    <p:cNvGrpSpPr/>
                    <p:nvPr/>
                  </p:nvGrpSpPr>
                  <p:grpSpPr>
                    <a:xfrm>
                      <a:off x="239752" y="1309654"/>
                      <a:ext cx="8584583" cy="2632482"/>
                      <a:chOff x="239752" y="1309654"/>
                      <a:chExt cx="8584583" cy="2632482"/>
                    </a:xfrm>
                  </p:grpSpPr>
                  <p:grpSp>
                    <p:nvGrpSpPr>
                      <p:cNvPr id="135" name="Grupo 134"/>
                      <p:cNvGrpSpPr/>
                      <p:nvPr/>
                    </p:nvGrpSpPr>
                    <p:grpSpPr>
                      <a:xfrm>
                        <a:off x="239752" y="1309654"/>
                        <a:ext cx="8584583" cy="2632482"/>
                        <a:chOff x="248465" y="1347807"/>
                        <a:chExt cx="8584583" cy="2632482"/>
                      </a:xfrm>
                    </p:grpSpPr>
                    <p:grpSp>
                      <p:nvGrpSpPr>
                        <p:cNvPr id="137" name="Grupo 136"/>
                        <p:cNvGrpSpPr/>
                        <p:nvPr/>
                      </p:nvGrpSpPr>
                      <p:grpSpPr>
                        <a:xfrm>
                          <a:off x="248465" y="1347807"/>
                          <a:ext cx="8584583" cy="2632482"/>
                          <a:chOff x="248465" y="1347807"/>
                          <a:chExt cx="8584583" cy="2632482"/>
                        </a:xfrm>
                      </p:grpSpPr>
                      <p:sp>
                        <p:nvSpPr>
                          <p:cNvPr id="139" name="Rectángulo 138"/>
                          <p:cNvSpPr/>
                          <p:nvPr/>
                        </p:nvSpPr>
                        <p:spPr>
                          <a:xfrm>
                            <a:off x="248465" y="1347807"/>
                            <a:ext cx="8584583" cy="2632482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solidFill>
                              <a:srgbClr val="EBB099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s-AR"/>
                          </a:p>
                        </p:txBody>
                      </p:sp>
                      <p:grpSp>
                        <p:nvGrpSpPr>
                          <p:cNvPr id="140" name="Grupo 139"/>
                          <p:cNvGrpSpPr/>
                          <p:nvPr/>
                        </p:nvGrpSpPr>
                        <p:grpSpPr>
                          <a:xfrm>
                            <a:off x="288806" y="1874373"/>
                            <a:ext cx="7157877" cy="252611"/>
                            <a:chOff x="2691939" y="2022139"/>
                            <a:chExt cx="6279660" cy="188960"/>
                          </a:xfrm>
                        </p:grpSpPr>
                        <p:sp>
                          <p:nvSpPr>
                            <p:cNvPr id="158" name="CuadroTexto 157"/>
                            <p:cNvSpPr txBox="1"/>
                            <p:nvPr/>
                          </p:nvSpPr>
                          <p:spPr>
                            <a:xfrm>
                              <a:off x="2691939" y="2022139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2005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59" name="CuadroTexto 158"/>
                            <p:cNvSpPr txBox="1"/>
                            <p:nvPr/>
                          </p:nvSpPr>
                          <p:spPr>
                            <a:xfrm>
                              <a:off x="3067319" y="2026918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2006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61" name="CuadroTexto 160"/>
                            <p:cNvSpPr txBox="1"/>
                            <p:nvPr/>
                          </p:nvSpPr>
                          <p:spPr>
                            <a:xfrm>
                              <a:off x="3444219" y="2026919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2007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62" name="CuadroTexto 161"/>
                            <p:cNvSpPr txBox="1"/>
                            <p:nvPr/>
                          </p:nvSpPr>
                          <p:spPr>
                            <a:xfrm>
                              <a:off x="3854546" y="2026912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2008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63" name="CuadroTexto 162"/>
                            <p:cNvSpPr txBox="1"/>
                            <p:nvPr/>
                          </p:nvSpPr>
                          <p:spPr>
                            <a:xfrm>
                              <a:off x="4240807" y="2026905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2009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64" name="CuadroTexto 163"/>
                            <p:cNvSpPr txBox="1"/>
                            <p:nvPr/>
                          </p:nvSpPr>
                          <p:spPr>
                            <a:xfrm>
                              <a:off x="4627067" y="2026905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2010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65" name="CuadroTexto 164"/>
                            <p:cNvSpPr txBox="1"/>
                            <p:nvPr/>
                          </p:nvSpPr>
                          <p:spPr>
                            <a:xfrm>
                              <a:off x="5042058" y="2026905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2011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66" name="CuadroTexto 165"/>
                            <p:cNvSpPr txBox="1"/>
                            <p:nvPr/>
                          </p:nvSpPr>
                          <p:spPr>
                            <a:xfrm>
                              <a:off x="5420369" y="2026904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2012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67" name="CuadroTexto 166"/>
                            <p:cNvSpPr txBox="1"/>
                            <p:nvPr/>
                          </p:nvSpPr>
                          <p:spPr>
                            <a:xfrm>
                              <a:off x="5808073" y="2026903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2013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68" name="CuadroTexto 167"/>
                            <p:cNvSpPr txBox="1"/>
                            <p:nvPr/>
                          </p:nvSpPr>
                          <p:spPr>
                            <a:xfrm>
                              <a:off x="6172132" y="2026902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2014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69" name="CuadroTexto 168"/>
                            <p:cNvSpPr txBox="1"/>
                            <p:nvPr/>
                          </p:nvSpPr>
                          <p:spPr>
                            <a:xfrm>
                              <a:off x="6562839" y="2026901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2015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70" name="CuadroTexto 169"/>
                            <p:cNvSpPr txBox="1"/>
                            <p:nvPr/>
                          </p:nvSpPr>
                          <p:spPr>
                            <a:xfrm>
                              <a:off x="6971659" y="2026900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2016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71" name="CuadroTexto 170"/>
                            <p:cNvSpPr txBox="1"/>
                            <p:nvPr/>
                          </p:nvSpPr>
                          <p:spPr>
                            <a:xfrm>
                              <a:off x="7366272" y="2026899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2017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72" name="CuadroTexto 171"/>
                            <p:cNvSpPr txBox="1"/>
                            <p:nvPr/>
                          </p:nvSpPr>
                          <p:spPr>
                            <a:xfrm>
                              <a:off x="7734820" y="2026898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2018</a:t>
                              </a:r>
                              <a:endParaRPr lang="es-AR" sz="1000" b="1" dirty="0"/>
                            </a:p>
                          </p:txBody>
                        </p:sp>
                        <p:sp>
                          <p:nvSpPr>
                            <p:cNvPr id="173" name="CuadroTexto 172"/>
                            <p:cNvSpPr txBox="1"/>
                            <p:nvPr/>
                          </p:nvSpPr>
                          <p:spPr>
                            <a:xfrm>
                              <a:off x="8521431" y="2026896"/>
                              <a:ext cx="450168" cy="184180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s-AR" sz="1000" b="1" dirty="0" smtClean="0"/>
                                <a:t>2020</a:t>
                              </a:r>
                              <a:endParaRPr lang="es-AR" sz="1000" b="1" dirty="0"/>
                            </a:p>
                          </p:txBody>
                        </p:sp>
                      </p:grpSp>
                      <p:cxnSp>
                        <p:nvCxnSpPr>
                          <p:cNvPr id="141" name="Conector recto 140"/>
                          <p:cNvCxnSpPr/>
                          <p:nvPr/>
                        </p:nvCxnSpPr>
                        <p:spPr>
                          <a:xfrm>
                            <a:off x="6947620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42" name="Conector recto 141"/>
                          <p:cNvCxnSpPr/>
                          <p:nvPr/>
                        </p:nvCxnSpPr>
                        <p:spPr>
                          <a:xfrm>
                            <a:off x="6497787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43" name="Conector recto 142"/>
                          <p:cNvCxnSpPr/>
                          <p:nvPr/>
                        </p:nvCxnSpPr>
                        <p:spPr>
                          <a:xfrm>
                            <a:off x="6036933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44" name="Conector recto 143"/>
                          <p:cNvCxnSpPr/>
                          <p:nvPr/>
                        </p:nvCxnSpPr>
                        <p:spPr>
                          <a:xfrm>
                            <a:off x="5591446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45" name="Conector recto 144"/>
                          <p:cNvCxnSpPr/>
                          <p:nvPr/>
                        </p:nvCxnSpPr>
                        <p:spPr>
                          <a:xfrm>
                            <a:off x="5157986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46" name="Conector recto 145"/>
                          <p:cNvCxnSpPr/>
                          <p:nvPr/>
                        </p:nvCxnSpPr>
                        <p:spPr>
                          <a:xfrm>
                            <a:off x="4701050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47" name="Conector recto 146"/>
                          <p:cNvCxnSpPr/>
                          <p:nvPr/>
                        </p:nvCxnSpPr>
                        <p:spPr>
                          <a:xfrm>
                            <a:off x="4255704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48" name="Conector recto 147"/>
                          <p:cNvCxnSpPr/>
                          <p:nvPr/>
                        </p:nvCxnSpPr>
                        <p:spPr>
                          <a:xfrm>
                            <a:off x="3828030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49" name="Conector recto 148"/>
                          <p:cNvCxnSpPr/>
                          <p:nvPr/>
                        </p:nvCxnSpPr>
                        <p:spPr>
                          <a:xfrm>
                            <a:off x="3397980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50" name="Conector recto 149"/>
                          <p:cNvCxnSpPr/>
                          <p:nvPr/>
                        </p:nvCxnSpPr>
                        <p:spPr>
                          <a:xfrm>
                            <a:off x="2942189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51" name="Conector recto 150"/>
                          <p:cNvCxnSpPr/>
                          <p:nvPr/>
                        </p:nvCxnSpPr>
                        <p:spPr>
                          <a:xfrm>
                            <a:off x="2488208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52" name="Conector recto 151"/>
                          <p:cNvCxnSpPr/>
                          <p:nvPr/>
                        </p:nvCxnSpPr>
                        <p:spPr>
                          <a:xfrm>
                            <a:off x="2047929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53" name="Conector recto 152"/>
                          <p:cNvCxnSpPr/>
                          <p:nvPr/>
                        </p:nvCxnSpPr>
                        <p:spPr>
                          <a:xfrm>
                            <a:off x="1598374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54" name="Conector recto 153"/>
                          <p:cNvCxnSpPr/>
                          <p:nvPr/>
                        </p:nvCxnSpPr>
                        <p:spPr>
                          <a:xfrm>
                            <a:off x="1138310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56" name="Conector recto 155"/>
                          <p:cNvCxnSpPr/>
                          <p:nvPr/>
                        </p:nvCxnSpPr>
                        <p:spPr>
                          <a:xfrm>
                            <a:off x="716682" y="1880740"/>
                            <a:ext cx="0" cy="2004022"/>
                          </a:xfrm>
                          <a:prstGeom prst="line">
                            <a:avLst/>
                          </a:prstGeom>
                          <a:ln>
                            <a:solidFill>
                              <a:schemeClr val="bg1">
                                <a:lumMod val="85000"/>
                              </a:schemeClr>
                            </a:solidFill>
                            <a:prstDash val="sys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sp>
                      <p:nvSpPr>
                        <p:cNvPr id="138" name="CuadroTexto 137"/>
                        <p:cNvSpPr txBox="1"/>
                        <p:nvPr/>
                      </p:nvSpPr>
                      <p:spPr>
                        <a:xfrm>
                          <a:off x="2319359" y="1420596"/>
                          <a:ext cx="3843229" cy="26161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s-AR" sz="1100" dirty="0" smtClean="0"/>
                            <a:t>Variaciones interanuales a valores constantes. Año 2004-2023</a:t>
                          </a:r>
                          <a:endParaRPr lang="es-AR" sz="1100" dirty="0"/>
                        </a:p>
                      </p:txBody>
                    </p:sp>
                  </p:grpSp>
                  <p:sp>
                    <p:nvSpPr>
                      <p:cNvPr id="136" name="CuadroTexto 135"/>
                      <p:cNvSpPr txBox="1"/>
                      <p:nvPr/>
                    </p:nvSpPr>
                    <p:spPr>
                      <a:xfrm>
                        <a:off x="6479490" y="1842579"/>
                        <a:ext cx="513124" cy="24622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000" b="1" dirty="0" smtClean="0"/>
                          <a:t>2019</a:t>
                        </a:r>
                        <a:endParaRPr lang="es-AR" sz="1000" b="1" dirty="0"/>
                      </a:p>
                    </p:txBody>
                  </p:sp>
                </p:grpSp>
                <p:cxnSp>
                  <p:nvCxnSpPr>
                    <p:cNvPr id="134" name="Conector recto 18"/>
                    <p:cNvCxnSpPr/>
                    <p:nvPr/>
                  </p:nvCxnSpPr>
                  <p:spPr>
                    <a:xfrm>
                      <a:off x="7355766" y="1837824"/>
                      <a:ext cx="0" cy="2004022"/>
                    </a:xfrm>
                    <a:prstGeom prst="line">
                      <a:avLst/>
                    </a:prstGeom>
                    <a:ln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32" name="CuadroTexto 100"/>
                  <p:cNvSpPr txBox="1"/>
                  <p:nvPr/>
                </p:nvSpPr>
                <p:spPr>
                  <a:xfrm>
                    <a:off x="7377322" y="1837817"/>
                    <a:ext cx="513124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s-AR" sz="1000" b="1" dirty="0" smtClean="0"/>
                      <a:t>2021</a:t>
                    </a:r>
                    <a:endParaRPr lang="es-AR" sz="1000" b="1" dirty="0"/>
                  </a:p>
                </p:txBody>
              </p:sp>
            </p:grpSp>
            <p:cxnSp>
              <p:nvCxnSpPr>
                <p:cNvPr id="128" name="Conector recto 127"/>
                <p:cNvCxnSpPr/>
                <p:nvPr/>
              </p:nvCxnSpPr>
              <p:spPr>
                <a:xfrm flipV="1">
                  <a:off x="303876" y="3219806"/>
                  <a:ext cx="8460000" cy="0"/>
                </a:xfrm>
                <a:prstGeom prst="line">
                  <a:avLst/>
                </a:prstGeom>
                <a:ln w="22225">
                  <a:solidFill>
                    <a:srgbClr val="EBB0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7" name="Conector recto 18"/>
              <p:cNvCxnSpPr/>
              <p:nvPr/>
            </p:nvCxnSpPr>
            <p:spPr>
              <a:xfrm>
                <a:off x="7809862" y="1842579"/>
                <a:ext cx="0" cy="2004022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0" name="CuadroTexto 100"/>
            <p:cNvSpPr txBox="1"/>
            <p:nvPr/>
          </p:nvSpPr>
          <p:spPr>
            <a:xfrm>
              <a:off x="7691597" y="1844956"/>
              <a:ext cx="5131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000" b="1" dirty="0" smtClean="0"/>
                <a:t>2022</a:t>
              </a:r>
              <a:endParaRPr lang="es-AR" sz="1000" b="1" dirty="0"/>
            </a:p>
          </p:txBody>
        </p:sp>
        <p:cxnSp>
          <p:nvCxnSpPr>
            <p:cNvPr id="232" name="Conector recto 18"/>
            <p:cNvCxnSpPr/>
            <p:nvPr/>
          </p:nvCxnSpPr>
          <p:spPr>
            <a:xfrm>
              <a:off x="8121065" y="1842579"/>
              <a:ext cx="0" cy="2004022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3" name="CuadroTexto 100"/>
            <p:cNvSpPr txBox="1"/>
            <p:nvPr/>
          </p:nvSpPr>
          <p:spPr>
            <a:xfrm>
              <a:off x="8100575" y="1849264"/>
              <a:ext cx="51312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AR" sz="1000" b="1" dirty="0" smtClean="0"/>
                <a:t>2023</a:t>
              </a:r>
              <a:endParaRPr lang="es-AR" sz="1000" b="1" dirty="0"/>
            </a:p>
          </p:txBody>
        </p:sp>
      </p:grp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16" y="2072830"/>
            <a:ext cx="8545464" cy="1966092"/>
          </a:xfrm>
          <a:prstGeom prst="rect">
            <a:avLst/>
          </a:prstGeom>
        </p:spPr>
      </p:pic>
      <p:graphicFrame>
        <p:nvGraphicFramePr>
          <p:cNvPr id="116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4494029"/>
              </p:ext>
            </p:extLst>
          </p:nvPr>
        </p:nvGraphicFramePr>
        <p:xfrm>
          <a:off x="1" y="4099532"/>
          <a:ext cx="8575710" cy="2366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2832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51694" y="189282"/>
            <a:ext cx="11535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smtClean="0"/>
              <a:t>Variación interanual </a:t>
            </a:r>
            <a:r>
              <a:rPr lang="es-AR" sz="3200" b="1" dirty="0" smtClean="0"/>
              <a:t>de las principales actividades económicas</a:t>
            </a:r>
            <a:endParaRPr lang="es-AR" sz="5655" b="1" dirty="0"/>
          </a:p>
        </p:txBody>
      </p:sp>
      <p:cxnSp>
        <p:nvCxnSpPr>
          <p:cNvPr id="157" name="Conector recto 156"/>
          <p:cNvCxnSpPr/>
          <p:nvPr/>
        </p:nvCxnSpPr>
        <p:spPr>
          <a:xfrm flipV="1">
            <a:off x="779919" y="6135211"/>
            <a:ext cx="7416000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CuadroTexto 160"/>
          <p:cNvSpPr txBox="1"/>
          <p:nvPr/>
        </p:nvSpPr>
        <p:spPr>
          <a:xfrm>
            <a:off x="2319358" y="4135097"/>
            <a:ext cx="38432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 smtClean="0">
                <a:solidFill>
                  <a:schemeClr val="bg1"/>
                </a:solidFill>
              </a:rPr>
              <a:t>Variaciones interanuales a valores corrientes. Año 2004-2022</a:t>
            </a:r>
            <a:endParaRPr lang="es-AR" sz="1100" dirty="0">
              <a:solidFill>
                <a:schemeClr val="bg1"/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8794084" y="6593848"/>
            <a:ext cx="3434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 smtClean="0"/>
              <a:t>Fuente: </a:t>
            </a:r>
            <a:r>
              <a:rPr lang="es-AR" sz="1200" dirty="0" smtClean="0"/>
              <a:t>Dirección de Estadísticas Socioeconómicas.</a:t>
            </a:r>
            <a:endParaRPr lang="es-AR" sz="1200" dirty="0"/>
          </a:p>
        </p:txBody>
      </p:sp>
      <p:sp>
        <p:nvSpPr>
          <p:cNvPr id="123" name="CuadroTexto 86"/>
          <p:cNvSpPr txBox="1"/>
          <p:nvPr/>
        </p:nvSpPr>
        <p:spPr>
          <a:xfrm>
            <a:off x="241383" y="830329"/>
            <a:ext cx="1208273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AR" dirty="0" smtClean="0">
                <a:solidFill>
                  <a:schemeClr val="bg1"/>
                </a:solidFill>
              </a:rPr>
              <a:t>Industria</a:t>
            </a:r>
            <a:endParaRPr lang="es-AR" dirty="0">
              <a:solidFill>
                <a:schemeClr val="bg1"/>
              </a:solidFill>
            </a:endParaRPr>
          </a:p>
        </p:txBody>
      </p:sp>
      <p:grpSp>
        <p:nvGrpSpPr>
          <p:cNvPr id="156" name="Grupo 85"/>
          <p:cNvGrpSpPr/>
          <p:nvPr/>
        </p:nvGrpSpPr>
        <p:grpSpPr>
          <a:xfrm>
            <a:off x="8903467" y="1352612"/>
            <a:ext cx="3093899" cy="2489234"/>
            <a:chOff x="8947056" y="4179846"/>
            <a:chExt cx="2996414" cy="2052534"/>
          </a:xfrm>
        </p:grpSpPr>
        <p:sp>
          <p:nvSpPr>
            <p:cNvPr id="158" name="Rectángulo 87"/>
            <p:cNvSpPr/>
            <p:nvPr/>
          </p:nvSpPr>
          <p:spPr>
            <a:xfrm>
              <a:off x="8971885" y="4179846"/>
              <a:ext cx="2824600" cy="1837220"/>
            </a:xfrm>
            <a:prstGeom prst="rect">
              <a:avLst/>
            </a:prstGeom>
            <a:solidFill>
              <a:schemeClr val="bg1">
                <a:alpha val="48000"/>
              </a:schemeClr>
            </a:solidFill>
            <a:ln>
              <a:solidFill>
                <a:srgbClr val="EBB099"/>
              </a:solidFill>
            </a:ln>
          </p:spPr>
          <p:txBody>
            <a:bodyPr wrap="square">
              <a:spAutoFit/>
            </a:bodyPr>
            <a:lstStyle/>
            <a:p>
              <a:pPr algn="just"/>
              <a:endParaRPr lang="es-AR" altLang="es-AR" sz="1542" dirty="0" smtClean="0"/>
            </a:p>
            <a:p>
              <a:r>
                <a:rPr lang="es-AR" altLang="es-AR" sz="1542" dirty="0" smtClean="0"/>
                <a:t>El aumento del 2,4% en </a:t>
              </a:r>
              <a:r>
                <a:rPr lang="es-AR" altLang="es-AR" sz="1542" dirty="0"/>
                <a:t>el Valor Agregado en el año </a:t>
              </a:r>
              <a:r>
                <a:rPr lang="es-AR" altLang="es-AR" sz="1542" dirty="0" smtClean="0"/>
                <a:t>2023 </a:t>
              </a:r>
              <a:r>
                <a:rPr lang="es-AR" altLang="es-AR" sz="1542" dirty="0"/>
                <a:t>se debió principalmente </a:t>
              </a:r>
              <a:r>
                <a:rPr lang="es-AR" altLang="es-AR" sz="1542" dirty="0" smtClean="0"/>
                <a:t>al incremento registrado </a:t>
              </a:r>
              <a:r>
                <a:rPr lang="es-AR" altLang="es-AR" sz="1542" dirty="0"/>
                <a:t>en la fabricación de </a:t>
              </a:r>
              <a:r>
                <a:rPr lang="es-AR" altLang="es-AR" sz="1542" dirty="0" smtClean="0"/>
                <a:t>vehículos automotores (18,2%).</a:t>
              </a:r>
            </a:p>
            <a:p>
              <a:endParaRPr lang="es-AR" altLang="es-AR" sz="1542" dirty="0"/>
            </a:p>
            <a:p>
              <a:endParaRPr lang="es-AR" altLang="es-AR" sz="1542" dirty="0"/>
            </a:p>
            <a:p>
              <a:endParaRPr lang="es-AR" altLang="es-AR" sz="1542" dirty="0"/>
            </a:p>
          </p:txBody>
        </p:sp>
        <p:cxnSp>
          <p:nvCxnSpPr>
            <p:cNvPr id="163" name="Conector recto 88"/>
            <p:cNvCxnSpPr/>
            <p:nvPr/>
          </p:nvCxnSpPr>
          <p:spPr>
            <a:xfrm>
              <a:off x="8947056" y="4312882"/>
              <a:ext cx="2996414" cy="0"/>
            </a:xfrm>
            <a:prstGeom prst="line">
              <a:avLst/>
            </a:prstGeom>
            <a:ln w="28575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ector recto 89"/>
            <p:cNvCxnSpPr/>
            <p:nvPr/>
          </p:nvCxnSpPr>
          <p:spPr>
            <a:xfrm>
              <a:off x="11943470" y="4298811"/>
              <a:ext cx="0" cy="1933569"/>
            </a:xfrm>
            <a:prstGeom prst="line">
              <a:avLst/>
            </a:prstGeom>
            <a:ln w="25400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ector recto 90"/>
            <p:cNvCxnSpPr/>
            <p:nvPr/>
          </p:nvCxnSpPr>
          <p:spPr>
            <a:xfrm>
              <a:off x="9531470" y="6210641"/>
              <a:ext cx="2412000" cy="0"/>
            </a:xfrm>
            <a:prstGeom prst="line">
              <a:avLst/>
            </a:prstGeom>
            <a:ln w="28575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Grupo 91"/>
          <p:cNvGrpSpPr/>
          <p:nvPr/>
        </p:nvGrpSpPr>
        <p:grpSpPr>
          <a:xfrm>
            <a:off x="8903963" y="4128427"/>
            <a:ext cx="3107730" cy="2288798"/>
            <a:chOff x="8919096" y="4155470"/>
            <a:chExt cx="3011344" cy="2185536"/>
          </a:xfrm>
        </p:grpSpPr>
        <p:sp>
          <p:nvSpPr>
            <p:cNvPr id="169" name="Rectángulo 92"/>
            <p:cNvSpPr/>
            <p:nvPr/>
          </p:nvSpPr>
          <p:spPr>
            <a:xfrm>
              <a:off x="8931623" y="4155470"/>
              <a:ext cx="2864861" cy="1674382"/>
            </a:xfrm>
            <a:prstGeom prst="rect">
              <a:avLst/>
            </a:prstGeom>
            <a:solidFill>
              <a:srgbClr val="EBB099">
                <a:alpha val="47451"/>
              </a:srgbClr>
            </a:solidFill>
          </p:spPr>
          <p:txBody>
            <a:bodyPr wrap="square">
              <a:spAutoFit/>
            </a:bodyPr>
            <a:lstStyle/>
            <a:p>
              <a:pPr algn="just"/>
              <a:endParaRPr lang="es-AR" altLang="es-AR" sz="1542" dirty="0" smtClean="0"/>
            </a:p>
            <a:p>
              <a:r>
                <a:rPr lang="es-AR" altLang="es-AR" sz="1542" dirty="0"/>
                <a:t>A valores corrientes el crecimiento fue del </a:t>
              </a:r>
              <a:r>
                <a:rPr lang="es-AR" altLang="es-AR" sz="1542" dirty="0" smtClean="0"/>
                <a:t>156,7%</a:t>
              </a:r>
              <a:r>
                <a:rPr lang="es-AR" altLang="es-AR" sz="1542" b="1" dirty="0" smtClean="0"/>
                <a:t> </a:t>
              </a:r>
              <a:r>
                <a:rPr lang="es-AR" altLang="es-AR" sz="1542" dirty="0"/>
                <a:t>provocado por el </a:t>
              </a:r>
              <a:r>
                <a:rPr lang="es-AR" altLang="es-AR" sz="1542" dirty="0" smtClean="0"/>
                <a:t>aumento en la </a:t>
              </a:r>
              <a:r>
                <a:rPr lang="es-AR" altLang="es-AR" sz="1542" dirty="0"/>
                <a:t>fabricación de vehículos automotores </a:t>
              </a:r>
              <a:r>
                <a:rPr lang="es-AR" altLang="es-AR" sz="1542" dirty="0" smtClean="0"/>
                <a:t>(212,2%), en </a:t>
              </a:r>
              <a:r>
                <a:rPr lang="es-AR" altLang="es-AR" sz="1542" dirty="0"/>
                <a:t>las actividades de elaboración de alimentos y bebidas </a:t>
              </a:r>
              <a:r>
                <a:rPr lang="es-AR" altLang="es-AR" sz="1542" dirty="0" smtClean="0"/>
                <a:t>(125,8%). </a:t>
              </a:r>
              <a:endParaRPr lang="es-AR" altLang="es-AR" sz="1542" dirty="0"/>
            </a:p>
          </p:txBody>
        </p:sp>
        <p:cxnSp>
          <p:nvCxnSpPr>
            <p:cNvPr id="170" name="Conector recto 101"/>
            <p:cNvCxnSpPr/>
            <p:nvPr/>
          </p:nvCxnSpPr>
          <p:spPr>
            <a:xfrm>
              <a:off x="8919096" y="4298814"/>
              <a:ext cx="2999978" cy="14067"/>
            </a:xfrm>
            <a:prstGeom prst="line">
              <a:avLst/>
            </a:prstGeom>
            <a:ln w="28575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ector recto 102"/>
            <p:cNvCxnSpPr/>
            <p:nvPr/>
          </p:nvCxnSpPr>
          <p:spPr>
            <a:xfrm>
              <a:off x="11917410" y="4298814"/>
              <a:ext cx="0" cy="2028173"/>
            </a:xfrm>
            <a:prstGeom prst="line">
              <a:avLst/>
            </a:prstGeom>
            <a:ln w="25400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ector recto 103"/>
            <p:cNvCxnSpPr/>
            <p:nvPr/>
          </p:nvCxnSpPr>
          <p:spPr>
            <a:xfrm>
              <a:off x="9518440" y="6341006"/>
              <a:ext cx="2412000" cy="0"/>
            </a:xfrm>
            <a:prstGeom prst="line">
              <a:avLst/>
            </a:prstGeom>
            <a:ln w="28575">
              <a:solidFill>
                <a:srgbClr val="D3682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5" name="CuadroTexto 354"/>
          <p:cNvSpPr txBox="1"/>
          <p:nvPr/>
        </p:nvSpPr>
        <p:spPr>
          <a:xfrm>
            <a:off x="2310646" y="4157388"/>
            <a:ext cx="38432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100" dirty="0" smtClean="0">
                <a:solidFill>
                  <a:schemeClr val="bg1"/>
                </a:solidFill>
              </a:rPr>
              <a:t>Variaciones interanuales a valores corrientes. Año 2004-2023</a:t>
            </a:r>
            <a:endParaRPr lang="es-AR" sz="1100" dirty="0">
              <a:solidFill>
                <a:schemeClr val="bg1"/>
              </a:solidFill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91835" y="1309654"/>
            <a:ext cx="8584583" cy="2632482"/>
            <a:chOff x="239752" y="1309654"/>
            <a:chExt cx="8584583" cy="2632482"/>
          </a:xfrm>
        </p:grpSpPr>
        <p:grpSp>
          <p:nvGrpSpPr>
            <p:cNvPr id="21" name="Grupo 20"/>
            <p:cNvGrpSpPr/>
            <p:nvPr/>
          </p:nvGrpSpPr>
          <p:grpSpPr>
            <a:xfrm>
              <a:off x="239752" y="1309654"/>
              <a:ext cx="8584583" cy="2632482"/>
              <a:chOff x="239752" y="1309654"/>
              <a:chExt cx="8584583" cy="2632482"/>
            </a:xfrm>
          </p:grpSpPr>
          <p:grpSp>
            <p:nvGrpSpPr>
              <p:cNvPr id="24" name="Grupo 23"/>
              <p:cNvGrpSpPr/>
              <p:nvPr/>
            </p:nvGrpSpPr>
            <p:grpSpPr>
              <a:xfrm>
                <a:off x="239752" y="1309654"/>
                <a:ext cx="8584583" cy="2632482"/>
                <a:chOff x="239752" y="1309654"/>
                <a:chExt cx="8584583" cy="2632482"/>
              </a:xfrm>
            </p:grpSpPr>
            <p:grpSp>
              <p:nvGrpSpPr>
                <p:cNvPr id="26" name="Grupo 25"/>
                <p:cNvGrpSpPr/>
                <p:nvPr/>
              </p:nvGrpSpPr>
              <p:grpSpPr>
                <a:xfrm>
                  <a:off x="239752" y="1309654"/>
                  <a:ext cx="8584583" cy="2632482"/>
                  <a:chOff x="239752" y="1309654"/>
                  <a:chExt cx="8584583" cy="2632482"/>
                </a:xfrm>
              </p:grpSpPr>
              <p:grpSp>
                <p:nvGrpSpPr>
                  <p:cNvPr id="28" name="Grupo 27"/>
                  <p:cNvGrpSpPr/>
                  <p:nvPr/>
                </p:nvGrpSpPr>
                <p:grpSpPr>
                  <a:xfrm>
                    <a:off x="239752" y="1309654"/>
                    <a:ext cx="8584583" cy="2632482"/>
                    <a:chOff x="239752" y="1309654"/>
                    <a:chExt cx="8584583" cy="2632482"/>
                  </a:xfrm>
                </p:grpSpPr>
                <p:grpSp>
                  <p:nvGrpSpPr>
                    <p:cNvPr id="30" name="Grupo 29"/>
                    <p:cNvGrpSpPr/>
                    <p:nvPr/>
                  </p:nvGrpSpPr>
                  <p:grpSpPr>
                    <a:xfrm>
                      <a:off x="239752" y="1309654"/>
                      <a:ext cx="8584583" cy="2632482"/>
                      <a:chOff x="248465" y="1347807"/>
                      <a:chExt cx="8584583" cy="2632482"/>
                    </a:xfrm>
                  </p:grpSpPr>
                  <p:grpSp>
                    <p:nvGrpSpPr>
                      <p:cNvPr id="32" name="Grupo 31"/>
                      <p:cNvGrpSpPr/>
                      <p:nvPr/>
                    </p:nvGrpSpPr>
                    <p:grpSpPr>
                      <a:xfrm>
                        <a:off x="248465" y="1347807"/>
                        <a:ext cx="8584583" cy="2632482"/>
                        <a:chOff x="248465" y="1347807"/>
                        <a:chExt cx="8584583" cy="2632482"/>
                      </a:xfrm>
                    </p:grpSpPr>
                    <p:sp>
                      <p:nvSpPr>
                        <p:cNvPr id="34" name="Rectángulo 33"/>
                        <p:cNvSpPr/>
                        <p:nvPr/>
                      </p:nvSpPr>
                      <p:spPr>
                        <a:xfrm>
                          <a:off x="248465" y="1347807"/>
                          <a:ext cx="8584583" cy="263248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solidFill>
                            <a:srgbClr val="EBB099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s-AR"/>
                        </a:p>
                      </p:txBody>
                    </p:sp>
                    <p:grpSp>
                      <p:nvGrpSpPr>
                        <p:cNvPr id="35" name="Grupo 34"/>
                        <p:cNvGrpSpPr/>
                        <p:nvPr/>
                      </p:nvGrpSpPr>
                      <p:grpSpPr>
                        <a:xfrm>
                          <a:off x="288806" y="1874373"/>
                          <a:ext cx="7157877" cy="252611"/>
                          <a:chOff x="2691939" y="2022139"/>
                          <a:chExt cx="6279660" cy="188960"/>
                        </a:xfrm>
                      </p:grpSpPr>
                      <p:sp>
                        <p:nvSpPr>
                          <p:cNvPr id="51" name="CuadroTexto 50"/>
                          <p:cNvSpPr txBox="1"/>
                          <p:nvPr/>
                        </p:nvSpPr>
                        <p:spPr>
                          <a:xfrm>
                            <a:off x="2691939" y="2022139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2005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52" name="CuadroTexto 51"/>
                          <p:cNvSpPr txBox="1"/>
                          <p:nvPr/>
                        </p:nvSpPr>
                        <p:spPr>
                          <a:xfrm>
                            <a:off x="3067319" y="2026918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2006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53" name="CuadroTexto 52"/>
                          <p:cNvSpPr txBox="1"/>
                          <p:nvPr/>
                        </p:nvSpPr>
                        <p:spPr>
                          <a:xfrm>
                            <a:off x="3444219" y="2026919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2007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54" name="CuadroTexto 53"/>
                          <p:cNvSpPr txBox="1"/>
                          <p:nvPr/>
                        </p:nvSpPr>
                        <p:spPr>
                          <a:xfrm>
                            <a:off x="3854546" y="2026912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2008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55" name="CuadroTexto 54"/>
                          <p:cNvSpPr txBox="1"/>
                          <p:nvPr/>
                        </p:nvSpPr>
                        <p:spPr>
                          <a:xfrm>
                            <a:off x="4240807" y="2026905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2009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56" name="CuadroTexto 55"/>
                          <p:cNvSpPr txBox="1"/>
                          <p:nvPr/>
                        </p:nvSpPr>
                        <p:spPr>
                          <a:xfrm>
                            <a:off x="4627067" y="2026905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2010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57" name="CuadroTexto 56"/>
                          <p:cNvSpPr txBox="1"/>
                          <p:nvPr/>
                        </p:nvSpPr>
                        <p:spPr>
                          <a:xfrm>
                            <a:off x="5042058" y="2026905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2011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58" name="CuadroTexto 57"/>
                          <p:cNvSpPr txBox="1"/>
                          <p:nvPr/>
                        </p:nvSpPr>
                        <p:spPr>
                          <a:xfrm>
                            <a:off x="5420369" y="2026904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2012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59" name="CuadroTexto 58"/>
                          <p:cNvSpPr txBox="1"/>
                          <p:nvPr/>
                        </p:nvSpPr>
                        <p:spPr>
                          <a:xfrm>
                            <a:off x="5808073" y="2026903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2013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0" name="CuadroTexto 59"/>
                          <p:cNvSpPr txBox="1"/>
                          <p:nvPr/>
                        </p:nvSpPr>
                        <p:spPr>
                          <a:xfrm>
                            <a:off x="6172132" y="2026902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2014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1" name="CuadroTexto 60"/>
                          <p:cNvSpPr txBox="1"/>
                          <p:nvPr/>
                        </p:nvSpPr>
                        <p:spPr>
                          <a:xfrm>
                            <a:off x="6562839" y="2026901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2015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2" name="CuadroTexto 61"/>
                          <p:cNvSpPr txBox="1"/>
                          <p:nvPr/>
                        </p:nvSpPr>
                        <p:spPr>
                          <a:xfrm>
                            <a:off x="6971659" y="2026900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2016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3" name="CuadroTexto 62"/>
                          <p:cNvSpPr txBox="1"/>
                          <p:nvPr/>
                        </p:nvSpPr>
                        <p:spPr>
                          <a:xfrm>
                            <a:off x="7366272" y="2026899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2017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4" name="CuadroTexto 63"/>
                          <p:cNvSpPr txBox="1"/>
                          <p:nvPr/>
                        </p:nvSpPr>
                        <p:spPr>
                          <a:xfrm>
                            <a:off x="7734820" y="2026898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2018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65" name="CuadroTexto 64"/>
                          <p:cNvSpPr txBox="1"/>
                          <p:nvPr/>
                        </p:nvSpPr>
                        <p:spPr>
                          <a:xfrm>
                            <a:off x="8521431" y="2026896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2020</a:t>
                            </a:r>
                            <a:endParaRPr lang="es-AR" sz="1000" b="1" dirty="0"/>
                          </a:p>
                        </p:txBody>
                      </p:sp>
                    </p:grpSp>
                    <p:cxnSp>
                      <p:nvCxnSpPr>
                        <p:cNvPr id="36" name="Conector recto 35"/>
                        <p:cNvCxnSpPr/>
                        <p:nvPr/>
                      </p:nvCxnSpPr>
                      <p:spPr>
                        <a:xfrm>
                          <a:off x="694762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7" name="Conector recto 36"/>
                        <p:cNvCxnSpPr/>
                        <p:nvPr/>
                      </p:nvCxnSpPr>
                      <p:spPr>
                        <a:xfrm>
                          <a:off x="6497787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" name="Conector recto 37"/>
                        <p:cNvCxnSpPr/>
                        <p:nvPr/>
                      </p:nvCxnSpPr>
                      <p:spPr>
                        <a:xfrm>
                          <a:off x="6036933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9" name="Conector recto 38"/>
                        <p:cNvCxnSpPr/>
                        <p:nvPr/>
                      </p:nvCxnSpPr>
                      <p:spPr>
                        <a:xfrm>
                          <a:off x="5591446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0" name="Conector recto 39"/>
                        <p:cNvCxnSpPr/>
                        <p:nvPr/>
                      </p:nvCxnSpPr>
                      <p:spPr>
                        <a:xfrm>
                          <a:off x="5157986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1" name="Conector recto 40"/>
                        <p:cNvCxnSpPr/>
                        <p:nvPr/>
                      </p:nvCxnSpPr>
                      <p:spPr>
                        <a:xfrm>
                          <a:off x="470105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2" name="Conector recto 41"/>
                        <p:cNvCxnSpPr/>
                        <p:nvPr/>
                      </p:nvCxnSpPr>
                      <p:spPr>
                        <a:xfrm>
                          <a:off x="4255704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3" name="Conector recto 42"/>
                        <p:cNvCxnSpPr/>
                        <p:nvPr/>
                      </p:nvCxnSpPr>
                      <p:spPr>
                        <a:xfrm>
                          <a:off x="382803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4" name="Conector recto 43"/>
                        <p:cNvCxnSpPr/>
                        <p:nvPr/>
                      </p:nvCxnSpPr>
                      <p:spPr>
                        <a:xfrm>
                          <a:off x="339798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5" name="Conector recto 44"/>
                        <p:cNvCxnSpPr/>
                        <p:nvPr/>
                      </p:nvCxnSpPr>
                      <p:spPr>
                        <a:xfrm>
                          <a:off x="2942189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6" name="Conector recto 45"/>
                        <p:cNvCxnSpPr/>
                        <p:nvPr/>
                      </p:nvCxnSpPr>
                      <p:spPr>
                        <a:xfrm>
                          <a:off x="2488208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7" name="Conector recto 46"/>
                        <p:cNvCxnSpPr/>
                        <p:nvPr/>
                      </p:nvCxnSpPr>
                      <p:spPr>
                        <a:xfrm>
                          <a:off x="2047929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8" name="Conector recto 47"/>
                        <p:cNvCxnSpPr/>
                        <p:nvPr/>
                      </p:nvCxnSpPr>
                      <p:spPr>
                        <a:xfrm>
                          <a:off x="1598374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49" name="Conector recto 48"/>
                        <p:cNvCxnSpPr/>
                        <p:nvPr/>
                      </p:nvCxnSpPr>
                      <p:spPr>
                        <a:xfrm>
                          <a:off x="113831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0" name="Conector recto 49"/>
                        <p:cNvCxnSpPr/>
                        <p:nvPr/>
                      </p:nvCxnSpPr>
                      <p:spPr>
                        <a:xfrm>
                          <a:off x="716682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33" name="CuadroTexto 32"/>
                      <p:cNvSpPr txBox="1"/>
                      <p:nvPr/>
                    </p:nvSpPr>
                    <p:spPr>
                      <a:xfrm>
                        <a:off x="2319359" y="1420596"/>
                        <a:ext cx="3843229" cy="2616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100" dirty="0" smtClean="0"/>
                          <a:t>Variaciones interanuales a valores constantes. Año 2004-2023</a:t>
                        </a:r>
                        <a:endParaRPr lang="es-AR" sz="1100" dirty="0"/>
                      </a:p>
                    </p:txBody>
                  </p:sp>
                </p:grpSp>
                <p:sp>
                  <p:nvSpPr>
                    <p:cNvPr id="31" name="CuadroTexto 30"/>
                    <p:cNvSpPr txBox="1"/>
                    <p:nvPr/>
                  </p:nvSpPr>
                  <p:spPr>
                    <a:xfrm>
                      <a:off x="6479490" y="1842579"/>
                      <a:ext cx="513124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AR" sz="1000" b="1" dirty="0" smtClean="0"/>
                        <a:t>2019</a:t>
                      </a:r>
                      <a:endParaRPr lang="es-AR" sz="1000" b="1" dirty="0"/>
                    </a:p>
                  </p:txBody>
                </p:sp>
              </p:grpSp>
              <p:cxnSp>
                <p:nvCxnSpPr>
                  <p:cNvPr id="29" name="Conector recto 18"/>
                  <p:cNvCxnSpPr/>
                  <p:nvPr/>
                </p:nvCxnSpPr>
                <p:spPr>
                  <a:xfrm>
                    <a:off x="7355766" y="1837824"/>
                    <a:ext cx="0" cy="200402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85000"/>
                      </a:schemeClr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7" name="CuadroTexto 100"/>
                <p:cNvSpPr txBox="1"/>
                <p:nvPr/>
              </p:nvSpPr>
              <p:spPr>
                <a:xfrm>
                  <a:off x="7377322" y="1837817"/>
                  <a:ext cx="51312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AR" sz="1000" b="1" dirty="0" smtClean="0"/>
                    <a:t>2021</a:t>
                  </a:r>
                  <a:endParaRPr lang="es-AR" sz="1000" b="1" dirty="0"/>
                </a:p>
              </p:txBody>
            </p:sp>
          </p:grpSp>
          <p:cxnSp>
            <p:nvCxnSpPr>
              <p:cNvPr id="25" name="Conector recto 24"/>
              <p:cNvCxnSpPr/>
              <p:nvPr/>
            </p:nvCxnSpPr>
            <p:spPr>
              <a:xfrm flipV="1">
                <a:off x="303876" y="3219806"/>
                <a:ext cx="8460000" cy="0"/>
              </a:xfrm>
              <a:prstGeom prst="line">
                <a:avLst/>
              </a:prstGeom>
              <a:ln w="22225">
                <a:solidFill>
                  <a:srgbClr val="EBB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Conector recto 18"/>
            <p:cNvCxnSpPr/>
            <p:nvPr/>
          </p:nvCxnSpPr>
          <p:spPr>
            <a:xfrm>
              <a:off x="7809862" y="1842579"/>
              <a:ext cx="0" cy="2004022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Conector recto 18"/>
          <p:cNvCxnSpPr/>
          <p:nvPr/>
        </p:nvCxnSpPr>
        <p:spPr>
          <a:xfrm>
            <a:off x="8121065" y="1842579"/>
            <a:ext cx="0" cy="200402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uadroTexto 100"/>
          <p:cNvSpPr txBox="1"/>
          <p:nvPr/>
        </p:nvSpPr>
        <p:spPr>
          <a:xfrm>
            <a:off x="8100575" y="1849264"/>
            <a:ext cx="5131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b="1" dirty="0" smtClean="0"/>
              <a:t>2023</a:t>
            </a:r>
            <a:endParaRPr lang="es-AR" sz="1000" b="1" dirty="0"/>
          </a:p>
        </p:txBody>
      </p:sp>
      <p:grpSp>
        <p:nvGrpSpPr>
          <p:cNvPr id="69" name="Grupo 68"/>
          <p:cNvGrpSpPr/>
          <p:nvPr/>
        </p:nvGrpSpPr>
        <p:grpSpPr>
          <a:xfrm>
            <a:off x="107512" y="4073446"/>
            <a:ext cx="8584583" cy="2632482"/>
            <a:chOff x="239752" y="1309654"/>
            <a:chExt cx="8584583" cy="2632482"/>
          </a:xfrm>
        </p:grpSpPr>
        <p:grpSp>
          <p:nvGrpSpPr>
            <p:cNvPr id="70" name="Grupo 69"/>
            <p:cNvGrpSpPr/>
            <p:nvPr/>
          </p:nvGrpSpPr>
          <p:grpSpPr>
            <a:xfrm>
              <a:off x="239752" y="1309654"/>
              <a:ext cx="8584583" cy="2632482"/>
              <a:chOff x="239752" y="1309654"/>
              <a:chExt cx="8584583" cy="2632482"/>
            </a:xfrm>
          </p:grpSpPr>
          <p:grpSp>
            <p:nvGrpSpPr>
              <p:cNvPr id="72" name="Grupo 71"/>
              <p:cNvGrpSpPr/>
              <p:nvPr/>
            </p:nvGrpSpPr>
            <p:grpSpPr>
              <a:xfrm>
                <a:off x="239752" y="1309654"/>
                <a:ext cx="8584583" cy="2632482"/>
                <a:chOff x="239752" y="1309654"/>
                <a:chExt cx="8584583" cy="2632482"/>
              </a:xfrm>
            </p:grpSpPr>
            <p:grpSp>
              <p:nvGrpSpPr>
                <p:cNvPr id="74" name="Grupo 73"/>
                <p:cNvGrpSpPr/>
                <p:nvPr/>
              </p:nvGrpSpPr>
              <p:grpSpPr>
                <a:xfrm>
                  <a:off x="239752" y="1309654"/>
                  <a:ext cx="8584583" cy="2632482"/>
                  <a:chOff x="239752" y="1309654"/>
                  <a:chExt cx="8584583" cy="2632482"/>
                </a:xfrm>
              </p:grpSpPr>
              <p:grpSp>
                <p:nvGrpSpPr>
                  <p:cNvPr id="76" name="Grupo 75"/>
                  <p:cNvGrpSpPr/>
                  <p:nvPr/>
                </p:nvGrpSpPr>
                <p:grpSpPr>
                  <a:xfrm>
                    <a:off x="239752" y="1309654"/>
                    <a:ext cx="8584583" cy="2632482"/>
                    <a:chOff x="239752" y="1309654"/>
                    <a:chExt cx="8584583" cy="2632482"/>
                  </a:xfrm>
                </p:grpSpPr>
                <p:grpSp>
                  <p:nvGrpSpPr>
                    <p:cNvPr id="78" name="Grupo 77"/>
                    <p:cNvGrpSpPr/>
                    <p:nvPr/>
                  </p:nvGrpSpPr>
                  <p:grpSpPr>
                    <a:xfrm>
                      <a:off x="239752" y="1309654"/>
                      <a:ext cx="8584583" cy="2632482"/>
                      <a:chOff x="248465" y="1347807"/>
                      <a:chExt cx="8584583" cy="2632482"/>
                    </a:xfrm>
                  </p:grpSpPr>
                  <p:grpSp>
                    <p:nvGrpSpPr>
                      <p:cNvPr id="80" name="Grupo 79"/>
                      <p:cNvGrpSpPr/>
                      <p:nvPr/>
                    </p:nvGrpSpPr>
                    <p:grpSpPr>
                      <a:xfrm>
                        <a:off x="248465" y="1347807"/>
                        <a:ext cx="8584583" cy="2632482"/>
                        <a:chOff x="248465" y="1347807"/>
                        <a:chExt cx="8584583" cy="2632482"/>
                      </a:xfrm>
                    </p:grpSpPr>
                    <p:sp>
                      <p:nvSpPr>
                        <p:cNvPr id="82" name="Rectángulo 81"/>
                        <p:cNvSpPr/>
                        <p:nvPr/>
                      </p:nvSpPr>
                      <p:spPr>
                        <a:xfrm>
                          <a:off x="248465" y="1347807"/>
                          <a:ext cx="8584583" cy="2632482"/>
                        </a:xfrm>
                        <a:prstGeom prst="rect">
                          <a:avLst/>
                        </a:prstGeom>
                        <a:solidFill>
                          <a:srgbClr val="F5B6A7"/>
                        </a:solidFill>
                        <a:ln>
                          <a:solidFill>
                            <a:srgbClr val="EBB099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s-AR"/>
                        </a:p>
                      </p:txBody>
                    </p:sp>
                    <p:grpSp>
                      <p:nvGrpSpPr>
                        <p:cNvPr id="83" name="Grupo 82"/>
                        <p:cNvGrpSpPr/>
                        <p:nvPr/>
                      </p:nvGrpSpPr>
                      <p:grpSpPr>
                        <a:xfrm>
                          <a:off x="288806" y="1874373"/>
                          <a:ext cx="7157877" cy="252611"/>
                          <a:chOff x="2691939" y="2022139"/>
                          <a:chExt cx="6279660" cy="188960"/>
                        </a:xfrm>
                      </p:grpSpPr>
                      <p:sp>
                        <p:nvSpPr>
                          <p:cNvPr id="99" name="CuadroTexto 98"/>
                          <p:cNvSpPr txBox="1"/>
                          <p:nvPr/>
                        </p:nvSpPr>
                        <p:spPr>
                          <a:xfrm>
                            <a:off x="2691939" y="2022139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2005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100" name="CuadroTexto 99"/>
                          <p:cNvSpPr txBox="1"/>
                          <p:nvPr/>
                        </p:nvSpPr>
                        <p:spPr>
                          <a:xfrm>
                            <a:off x="3067319" y="2026918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2006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101" name="CuadroTexto 100"/>
                          <p:cNvSpPr txBox="1"/>
                          <p:nvPr/>
                        </p:nvSpPr>
                        <p:spPr>
                          <a:xfrm>
                            <a:off x="3444219" y="2026919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2007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102" name="CuadroTexto 101"/>
                          <p:cNvSpPr txBox="1"/>
                          <p:nvPr/>
                        </p:nvSpPr>
                        <p:spPr>
                          <a:xfrm>
                            <a:off x="3854546" y="2026912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2008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103" name="CuadroTexto 102"/>
                          <p:cNvSpPr txBox="1"/>
                          <p:nvPr/>
                        </p:nvSpPr>
                        <p:spPr>
                          <a:xfrm>
                            <a:off x="4240807" y="2026905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2009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104" name="CuadroTexto 103"/>
                          <p:cNvSpPr txBox="1"/>
                          <p:nvPr/>
                        </p:nvSpPr>
                        <p:spPr>
                          <a:xfrm>
                            <a:off x="4627067" y="2026905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2010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105" name="CuadroTexto 104"/>
                          <p:cNvSpPr txBox="1"/>
                          <p:nvPr/>
                        </p:nvSpPr>
                        <p:spPr>
                          <a:xfrm>
                            <a:off x="5042058" y="2026905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2011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106" name="CuadroTexto 105"/>
                          <p:cNvSpPr txBox="1"/>
                          <p:nvPr/>
                        </p:nvSpPr>
                        <p:spPr>
                          <a:xfrm>
                            <a:off x="5420369" y="2026904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2012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107" name="CuadroTexto 106"/>
                          <p:cNvSpPr txBox="1"/>
                          <p:nvPr/>
                        </p:nvSpPr>
                        <p:spPr>
                          <a:xfrm>
                            <a:off x="5808073" y="2026903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2013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108" name="CuadroTexto 107"/>
                          <p:cNvSpPr txBox="1"/>
                          <p:nvPr/>
                        </p:nvSpPr>
                        <p:spPr>
                          <a:xfrm>
                            <a:off x="6172132" y="2026902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2014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109" name="CuadroTexto 108"/>
                          <p:cNvSpPr txBox="1"/>
                          <p:nvPr/>
                        </p:nvSpPr>
                        <p:spPr>
                          <a:xfrm>
                            <a:off x="6562839" y="2026901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2015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110" name="CuadroTexto 109"/>
                          <p:cNvSpPr txBox="1"/>
                          <p:nvPr/>
                        </p:nvSpPr>
                        <p:spPr>
                          <a:xfrm>
                            <a:off x="6971659" y="2026900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2016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111" name="CuadroTexto 110"/>
                          <p:cNvSpPr txBox="1"/>
                          <p:nvPr/>
                        </p:nvSpPr>
                        <p:spPr>
                          <a:xfrm>
                            <a:off x="7366272" y="2026899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2017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112" name="CuadroTexto 111"/>
                          <p:cNvSpPr txBox="1"/>
                          <p:nvPr/>
                        </p:nvSpPr>
                        <p:spPr>
                          <a:xfrm>
                            <a:off x="7734820" y="2026898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2018</a:t>
                            </a:r>
                            <a:endParaRPr lang="es-AR" sz="1000" b="1" dirty="0"/>
                          </a:p>
                        </p:txBody>
                      </p:sp>
                      <p:sp>
                        <p:nvSpPr>
                          <p:cNvPr id="113" name="CuadroTexto 112"/>
                          <p:cNvSpPr txBox="1"/>
                          <p:nvPr/>
                        </p:nvSpPr>
                        <p:spPr>
                          <a:xfrm>
                            <a:off x="8521431" y="2026896"/>
                            <a:ext cx="450168" cy="184180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s-AR" sz="1000" b="1" dirty="0" smtClean="0"/>
                              <a:t>2020</a:t>
                            </a:r>
                            <a:endParaRPr lang="es-AR" sz="1000" b="1" dirty="0"/>
                          </a:p>
                        </p:txBody>
                      </p:sp>
                    </p:grpSp>
                    <p:cxnSp>
                      <p:nvCxnSpPr>
                        <p:cNvPr id="84" name="Conector recto 83"/>
                        <p:cNvCxnSpPr/>
                        <p:nvPr/>
                      </p:nvCxnSpPr>
                      <p:spPr>
                        <a:xfrm>
                          <a:off x="694762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5" name="Conector recto 84"/>
                        <p:cNvCxnSpPr/>
                        <p:nvPr/>
                      </p:nvCxnSpPr>
                      <p:spPr>
                        <a:xfrm>
                          <a:off x="6497787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6" name="Conector recto 85"/>
                        <p:cNvCxnSpPr/>
                        <p:nvPr/>
                      </p:nvCxnSpPr>
                      <p:spPr>
                        <a:xfrm>
                          <a:off x="6036933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7" name="Conector recto 86"/>
                        <p:cNvCxnSpPr/>
                        <p:nvPr/>
                      </p:nvCxnSpPr>
                      <p:spPr>
                        <a:xfrm>
                          <a:off x="5591446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8" name="Conector recto 87"/>
                        <p:cNvCxnSpPr/>
                        <p:nvPr/>
                      </p:nvCxnSpPr>
                      <p:spPr>
                        <a:xfrm>
                          <a:off x="5157986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89" name="Conector recto 88"/>
                        <p:cNvCxnSpPr/>
                        <p:nvPr/>
                      </p:nvCxnSpPr>
                      <p:spPr>
                        <a:xfrm>
                          <a:off x="470105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90" name="Conector recto 89"/>
                        <p:cNvCxnSpPr/>
                        <p:nvPr/>
                      </p:nvCxnSpPr>
                      <p:spPr>
                        <a:xfrm>
                          <a:off x="4255704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91" name="Conector recto 90"/>
                        <p:cNvCxnSpPr/>
                        <p:nvPr/>
                      </p:nvCxnSpPr>
                      <p:spPr>
                        <a:xfrm>
                          <a:off x="382803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92" name="Conector recto 91"/>
                        <p:cNvCxnSpPr/>
                        <p:nvPr/>
                      </p:nvCxnSpPr>
                      <p:spPr>
                        <a:xfrm>
                          <a:off x="339798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93" name="Conector recto 92"/>
                        <p:cNvCxnSpPr/>
                        <p:nvPr/>
                      </p:nvCxnSpPr>
                      <p:spPr>
                        <a:xfrm>
                          <a:off x="2942189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94" name="Conector recto 93"/>
                        <p:cNvCxnSpPr/>
                        <p:nvPr/>
                      </p:nvCxnSpPr>
                      <p:spPr>
                        <a:xfrm>
                          <a:off x="2488208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95" name="Conector recto 94"/>
                        <p:cNvCxnSpPr/>
                        <p:nvPr/>
                      </p:nvCxnSpPr>
                      <p:spPr>
                        <a:xfrm>
                          <a:off x="2047929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96" name="Conector recto 95"/>
                        <p:cNvCxnSpPr/>
                        <p:nvPr/>
                      </p:nvCxnSpPr>
                      <p:spPr>
                        <a:xfrm>
                          <a:off x="1598374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97" name="Conector recto 96"/>
                        <p:cNvCxnSpPr/>
                        <p:nvPr/>
                      </p:nvCxnSpPr>
                      <p:spPr>
                        <a:xfrm>
                          <a:off x="1138310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98" name="Conector recto 97"/>
                        <p:cNvCxnSpPr/>
                        <p:nvPr/>
                      </p:nvCxnSpPr>
                      <p:spPr>
                        <a:xfrm>
                          <a:off x="716682" y="1880740"/>
                          <a:ext cx="0" cy="2004022"/>
                        </a:xfrm>
                        <a:prstGeom prst="line">
                          <a:avLst/>
                        </a:prstGeom>
                        <a:ln>
                          <a:solidFill>
                            <a:schemeClr val="bg1">
                              <a:lumMod val="85000"/>
                            </a:schemeClr>
                          </a:solidFill>
                          <a:prstDash val="sys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81" name="CuadroTexto 80"/>
                      <p:cNvSpPr txBox="1"/>
                      <p:nvPr/>
                    </p:nvSpPr>
                    <p:spPr>
                      <a:xfrm>
                        <a:off x="2319359" y="1420596"/>
                        <a:ext cx="3843229" cy="26161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s-AR" sz="1100" dirty="0" smtClean="0">
                            <a:solidFill>
                              <a:schemeClr val="bg1"/>
                            </a:solidFill>
                          </a:rPr>
                          <a:t>Variaciones interanuales a valores corrientes. Año 2004-2023</a:t>
                        </a:r>
                        <a:endParaRPr lang="es-AR" sz="1100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79" name="CuadroTexto 78"/>
                    <p:cNvSpPr txBox="1"/>
                    <p:nvPr/>
                  </p:nvSpPr>
                  <p:spPr>
                    <a:xfrm>
                      <a:off x="6479490" y="1842579"/>
                      <a:ext cx="513124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s-AR" sz="1000" b="1" dirty="0" smtClean="0"/>
                        <a:t>2019</a:t>
                      </a:r>
                      <a:endParaRPr lang="es-AR" sz="1000" b="1" dirty="0"/>
                    </a:p>
                  </p:txBody>
                </p:sp>
              </p:grpSp>
              <p:cxnSp>
                <p:nvCxnSpPr>
                  <p:cNvPr id="77" name="Conector recto 18"/>
                  <p:cNvCxnSpPr/>
                  <p:nvPr/>
                </p:nvCxnSpPr>
                <p:spPr>
                  <a:xfrm>
                    <a:off x="7355766" y="1837824"/>
                    <a:ext cx="0" cy="2004022"/>
                  </a:xfrm>
                  <a:prstGeom prst="line">
                    <a:avLst/>
                  </a:prstGeom>
                  <a:ln>
                    <a:solidFill>
                      <a:schemeClr val="bg1">
                        <a:lumMod val="85000"/>
                      </a:schemeClr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5" name="CuadroTexto 100"/>
                <p:cNvSpPr txBox="1"/>
                <p:nvPr/>
              </p:nvSpPr>
              <p:spPr>
                <a:xfrm>
                  <a:off x="7377322" y="1837817"/>
                  <a:ext cx="51312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s-AR" sz="1000" b="1" dirty="0" smtClean="0"/>
                    <a:t>2021</a:t>
                  </a:r>
                  <a:endParaRPr lang="es-AR" sz="1000" b="1" dirty="0"/>
                </a:p>
              </p:txBody>
            </p:sp>
          </p:grpSp>
          <p:cxnSp>
            <p:nvCxnSpPr>
              <p:cNvPr id="73" name="Conector recto 72"/>
              <p:cNvCxnSpPr/>
              <p:nvPr/>
            </p:nvCxnSpPr>
            <p:spPr>
              <a:xfrm flipV="1">
                <a:off x="303876" y="3219806"/>
                <a:ext cx="8460000" cy="0"/>
              </a:xfrm>
              <a:prstGeom prst="line">
                <a:avLst/>
              </a:prstGeom>
              <a:ln w="2222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Conector recto 18"/>
            <p:cNvCxnSpPr/>
            <p:nvPr/>
          </p:nvCxnSpPr>
          <p:spPr>
            <a:xfrm>
              <a:off x="7809862" y="1842579"/>
              <a:ext cx="0" cy="2004022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5" name="CuadroTexto 100"/>
          <p:cNvSpPr txBox="1"/>
          <p:nvPr/>
        </p:nvSpPr>
        <p:spPr>
          <a:xfrm>
            <a:off x="7695916" y="4604331"/>
            <a:ext cx="5131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b="1" dirty="0" smtClean="0"/>
              <a:t>2022</a:t>
            </a:r>
            <a:endParaRPr lang="es-AR" sz="1000" b="1" dirty="0"/>
          </a:p>
        </p:txBody>
      </p:sp>
      <p:cxnSp>
        <p:nvCxnSpPr>
          <p:cNvPr id="116" name="Conector recto 18"/>
          <p:cNvCxnSpPr/>
          <p:nvPr/>
        </p:nvCxnSpPr>
        <p:spPr>
          <a:xfrm>
            <a:off x="8125384" y="4601954"/>
            <a:ext cx="0" cy="200402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CuadroTexto 100"/>
          <p:cNvSpPr txBox="1"/>
          <p:nvPr/>
        </p:nvSpPr>
        <p:spPr>
          <a:xfrm>
            <a:off x="8104894" y="4608639"/>
            <a:ext cx="5131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b="1" dirty="0" smtClean="0"/>
              <a:t>2023</a:t>
            </a:r>
            <a:endParaRPr lang="es-AR" sz="1000" b="1" dirty="0"/>
          </a:p>
        </p:txBody>
      </p:sp>
      <p:sp>
        <p:nvSpPr>
          <p:cNvPr id="118" name="CuadroTexto 100"/>
          <p:cNvSpPr txBox="1"/>
          <p:nvPr/>
        </p:nvSpPr>
        <p:spPr>
          <a:xfrm>
            <a:off x="7691597" y="1844956"/>
            <a:ext cx="5131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b="1" dirty="0" smtClean="0"/>
              <a:t>2022</a:t>
            </a:r>
            <a:endParaRPr lang="es-AR" sz="1000" b="1" dirty="0"/>
          </a:p>
        </p:txBody>
      </p:sp>
      <p:graphicFrame>
        <p:nvGraphicFramePr>
          <p:cNvPr id="119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5188234"/>
              </p:ext>
            </p:extLst>
          </p:nvPr>
        </p:nvGraphicFramePr>
        <p:xfrm>
          <a:off x="-10192" y="1615676"/>
          <a:ext cx="8578712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0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3301275"/>
              </p:ext>
            </p:extLst>
          </p:nvPr>
        </p:nvGraphicFramePr>
        <p:xfrm>
          <a:off x="9915" y="4403074"/>
          <a:ext cx="8558605" cy="2059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832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Amari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17545</TotalTime>
  <Words>1487</Words>
  <Application>Microsoft Office PowerPoint</Application>
  <PresentationFormat>Panorámica</PresentationFormat>
  <Paragraphs>389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Gobierno de Cordoba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Aldana Bambicha</dc:creator>
  <cp:lastModifiedBy>pc</cp:lastModifiedBy>
  <cp:revision>479</cp:revision>
  <dcterms:created xsi:type="dcterms:W3CDTF">2021-07-28T15:55:04Z</dcterms:created>
  <dcterms:modified xsi:type="dcterms:W3CDTF">2025-02-05T13:32:35Z</dcterms:modified>
</cp:coreProperties>
</file>